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7"/>
  </p:notesMasterIdLst>
  <p:sldIdLst>
    <p:sldId id="2311" r:id="rId2"/>
    <p:sldId id="2376" r:id="rId3"/>
    <p:sldId id="2375" r:id="rId4"/>
    <p:sldId id="2374" r:id="rId5"/>
    <p:sldId id="2316" r:id="rId6"/>
    <p:sldId id="2317" r:id="rId7"/>
    <p:sldId id="2318" r:id="rId8"/>
    <p:sldId id="2319" r:id="rId9"/>
    <p:sldId id="2320" r:id="rId10"/>
    <p:sldId id="2367" r:id="rId11"/>
    <p:sldId id="2368" r:id="rId12"/>
    <p:sldId id="2372" r:id="rId13"/>
    <p:sldId id="2369" r:id="rId14"/>
    <p:sldId id="2321" r:id="rId15"/>
    <p:sldId id="2322" r:id="rId16"/>
    <p:sldId id="2323" r:id="rId17"/>
    <p:sldId id="2325" r:id="rId18"/>
    <p:sldId id="2326" r:id="rId19"/>
    <p:sldId id="2327" r:id="rId20"/>
    <p:sldId id="2328" r:id="rId21"/>
    <p:sldId id="2370" r:id="rId22"/>
    <p:sldId id="2363" r:id="rId23"/>
    <p:sldId id="2365" r:id="rId24"/>
    <p:sldId id="257" r:id="rId25"/>
    <p:sldId id="760" r:id="rId26"/>
    <p:sldId id="259" r:id="rId27"/>
    <p:sldId id="761" r:id="rId28"/>
    <p:sldId id="762" r:id="rId29"/>
    <p:sldId id="763" r:id="rId30"/>
    <p:sldId id="764" r:id="rId31"/>
    <p:sldId id="265" r:id="rId32"/>
    <p:sldId id="2330" r:id="rId33"/>
    <p:sldId id="2331" r:id="rId34"/>
    <p:sldId id="2371" r:id="rId35"/>
    <p:sldId id="2332" r:id="rId36"/>
  </p:sldIdLst>
  <p:sldSz cx="12192000" cy="6858000"/>
  <p:notesSz cx="6858000" cy="9144000"/>
  <p:embeddedFontLst>
    <p:embeddedFont>
      <p:font typeface="Fira Sans Extra Condensed" panose="020B0503050000020004" pitchFamily="34" charset="0"/>
      <p:regular r:id="rId38"/>
      <p:bold r:id="rId39"/>
      <p:italic r:id="rId40"/>
      <p:boldItalic r:id="rId41"/>
    </p:embeddedFont>
    <p:embeddedFont>
      <p:font typeface="Roboto" panose="02000000000000000000" pitchFamily="2" charset="0"/>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59" autoAdjust="0"/>
    <p:restoredTop sz="85000"/>
  </p:normalViewPr>
  <p:slideViewPr>
    <p:cSldViewPr snapToGrid="0">
      <p:cViewPr varScale="1">
        <p:scale>
          <a:sx n="92" d="100"/>
          <a:sy n="92" d="100"/>
        </p:scale>
        <p:origin x="66" y="78"/>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a:t>Biểu đồ giá điện từ năm 2009 đến năm 2024</a:t>
            </a:r>
            <a:endParaRPr lang="en-US"/>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Năm </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Giá điện (VND/kWh)</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59757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D83D2D27-C642-598C-50DC-E4CCAFD14B97}"/>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F8993A26-81BD-8096-CDB2-D2C0FE7346A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448CABE-E5DC-31F2-0040-399681C9B97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426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D12C1266-D7D3-E4CC-BB02-A700074A3D2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3182AA62-4753-E750-C70F-EC856AE1D9E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950715E3-286F-FA39-16D0-B31C192CA78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71357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46CD9073-BBE5-AFF5-37FB-ACD526CD90D6}"/>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0A39AF0-BD17-4AC8-8415-ACC038AFB8F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E25E300E-EE32-92B5-6597-35DD242B0C3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356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09071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992970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8"/>
        <p:cNvGrpSpPr/>
        <p:nvPr/>
      </p:nvGrpSpPr>
      <p:grpSpPr>
        <a:xfrm>
          <a:off x="0" y="0"/>
          <a:ext cx="0" cy="0"/>
          <a:chOff x="0" y="0"/>
          <a:chExt cx="0" cy="0"/>
        </a:xfrm>
      </p:grpSpPr>
      <p:pic>
        <p:nvPicPr>
          <p:cNvPr id="6" name="Picture 5">
            <a:extLst>
              <a:ext uri="{FF2B5EF4-FFF2-40B4-BE49-F238E27FC236}">
                <a16:creationId xmlns:a16="http://schemas.microsoft.com/office/drawing/2014/main" id="{F06F202F-7B57-39B0-1443-8EFD932AEE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66" y="0"/>
            <a:ext cx="12189834" cy="6858000"/>
          </a:xfrm>
          <a:prstGeom prst="rect">
            <a:avLst/>
          </a:prstGeom>
        </p:spPr>
      </p:pic>
      <p:sp>
        <p:nvSpPr>
          <p:cNvPr id="7" name="AutoShape 2">
            <a:extLst>
              <a:ext uri="{FF2B5EF4-FFF2-40B4-BE49-F238E27FC236}">
                <a16:creationId xmlns:a16="http://schemas.microsoft.com/office/drawing/2014/main" id="{BA706A2D-58FC-5B42-DDA8-C86A3272592C}"/>
              </a:ext>
            </a:extLst>
          </p:cNvPr>
          <p:cNvSpPr>
            <a:spLocks noChangeArrowheads="1"/>
          </p:cNvSpPr>
          <p:nvPr userDrawn="1"/>
        </p:nvSpPr>
        <p:spPr bwMode="auto">
          <a:xfrm>
            <a:off x="1082"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8" name="Subtitle 2">
            <a:extLst>
              <a:ext uri="{FF2B5EF4-FFF2-40B4-BE49-F238E27FC236}">
                <a16:creationId xmlns:a16="http://schemas.microsoft.com/office/drawing/2014/main" id="{7EE1C447-8DE1-8744-8F5E-839CE6426837}"/>
              </a:ext>
            </a:extLst>
          </p:cNvPr>
          <p:cNvSpPr txBox="1">
            <a:spLocks/>
          </p:cNvSpPr>
          <p:nvPr userDrawn="1"/>
        </p:nvSpPr>
        <p:spPr>
          <a:xfrm>
            <a:off x="839284" y="1300734"/>
            <a:ext cx="10515599" cy="1070557"/>
          </a:xfrm>
          <a:prstGeom prst="rect">
            <a:avLst/>
          </a:prstGeom>
        </p:spPr>
        <p:txBody>
          <a:bodyPr/>
          <a:lstStyle>
            <a:defPPr marR="0" lvl="0" algn="l" rtl="0">
              <a:lnSpc>
                <a:spcPct val="100000"/>
              </a:lnSpc>
              <a:spcBef>
                <a:spcPts val="0"/>
              </a:spcBef>
              <a:spcAft>
                <a:spcPts val="0"/>
              </a:spcAft>
            </a:defPPr>
            <a:lvl1pPr marL="0" marR="0" lvl="0" indent="0" algn="ctr" rtl="0" eaLnBrk="1" hangingPunct="1">
              <a:lnSpc>
                <a:spcPct val="100000"/>
              </a:lnSpc>
              <a:spcBef>
                <a:spcPts val="0"/>
              </a:spcBef>
              <a:spcAft>
                <a:spcPts val="0"/>
              </a:spcAft>
              <a:buClr>
                <a:srgbClr val="000000"/>
              </a:buClr>
              <a:buFont typeface="Arial"/>
              <a:buNone/>
              <a:defRPr sz="2400" b="1" i="0" u="none" strike="noStrike" cap="none" baseline="0">
                <a:solidFill>
                  <a:srgbClr val="003153"/>
                </a:solidFill>
                <a:latin typeface="Arial" panose="020B0604020202020204" pitchFamily="34" charset="0"/>
                <a:ea typeface="Arial"/>
                <a:cs typeface="Arial" panose="020B0604020202020204" pitchFamily="34" charset="0"/>
                <a:sym typeface="Arial"/>
              </a:defRPr>
            </a:lvl1pPr>
            <a:lvl2pPr marL="457200" marR="0" lvl="1" indent="0" algn="ctr" rtl="0" eaLnBrk="1" hangingPunct="1">
              <a:lnSpc>
                <a:spcPct val="100000"/>
              </a:lnSpc>
              <a:spcBef>
                <a:spcPts val="0"/>
              </a:spcBef>
              <a:spcAft>
                <a:spcPts val="0"/>
              </a:spcAft>
              <a:buClr>
                <a:srgbClr val="000000"/>
              </a:buClr>
              <a:buFont typeface="Arial"/>
              <a:buNone/>
              <a:defRPr sz="2000" b="0" i="0" u="none" strike="noStrike" cap="none">
                <a:solidFill>
                  <a:srgbClr val="000000"/>
                </a:solidFill>
                <a:latin typeface="Arial"/>
                <a:ea typeface="Arial"/>
                <a:cs typeface="Arial"/>
                <a:sym typeface="Arial"/>
              </a:defRPr>
            </a:lvl2pPr>
            <a:lvl3pPr marL="914400" marR="0" lvl="2" indent="0" algn="ctr" rtl="0" eaLnBrk="1" hangingPunct="1">
              <a:lnSpc>
                <a:spcPct val="100000"/>
              </a:lnSpc>
              <a:spcBef>
                <a:spcPts val="0"/>
              </a:spcBef>
              <a:spcAft>
                <a:spcPts val="0"/>
              </a:spcAft>
              <a:buClr>
                <a:srgbClr val="000000"/>
              </a:buClr>
              <a:buFont typeface="Arial"/>
              <a:buNone/>
              <a:defRPr sz="1800" b="0" i="0" u="none" strike="noStrike" cap="none">
                <a:solidFill>
                  <a:srgbClr val="000000"/>
                </a:solidFill>
                <a:latin typeface="Arial"/>
                <a:ea typeface="Arial"/>
                <a:cs typeface="Arial"/>
                <a:sym typeface="Arial"/>
              </a:defRPr>
            </a:lvl3pPr>
            <a:lvl4pPr marL="1371600" marR="0" lvl="3" indent="0" algn="ctr" rtl="0" eaLnBrk="1" hangingPunct="1">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4pPr>
            <a:lvl5pPr marL="1828800" marR="0" lvl="4" indent="0" algn="ctr" rtl="0" eaLnBrk="1" hangingPunct="1">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5pPr>
            <a:lvl6pPr marL="2286000" marR="0" lvl="5" indent="0" algn="ctr" rtl="0" eaLnBrk="1" hangingPunct="1">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6pPr>
            <a:lvl7pPr marL="2743200" marR="0" lvl="6" indent="0" algn="ctr" rtl="0" eaLnBrk="1" hangingPunct="1">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7pPr>
            <a:lvl8pPr marL="3200400" marR="0" lvl="7" indent="0" algn="ctr" rtl="0" eaLnBrk="1" hangingPunct="1">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8pPr>
            <a:lvl9pPr marL="3657600" marR="0" lvl="8" indent="0" algn="ctr" rtl="0" eaLnBrk="1" hangingPunct="1">
              <a:lnSpc>
                <a:spcPct val="10000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lang="en-US" dirty="0"/>
          </a:p>
        </p:txBody>
      </p:sp>
      <p:sp>
        <p:nvSpPr>
          <p:cNvPr id="11" name="Date Placeholder 3">
            <a:extLst>
              <a:ext uri="{FF2B5EF4-FFF2-40B4-BE49-F238E27FC236}">
                <a16:creationId xmlns:a16="http://schemas.microsoft.com/office/drawing/2014/main" id="{46BFF3F6-D1FA-5602-F3EC-8C78A3A6F10D}"/>
              </a:ext>
            </a:extLst>
          </p:cNvPr>
          <p:cNvSpPr>
            <a:spLocks noGrp="1"/>
          </p:cNvSpPr>
          <p:nvPr>
            <p:ph type="dt" sz="half" idx="2"/>
          </p:nvPr>
        </p:nvSpPr>
        <p:spPr>
          <a:xfrm>
            <a:off x="839283" y="6356350"/>
            <a:ext cx="2743200" cy="365125"/>
          </a:xfrm>
          <a:prstGeom prst="rect">
            <a:avLst/>
          </a:prstGeom>
        </p:spPr>
        <p:txBody>
          <a:bodyPr/>
          <a:lstStyle/>
          <a:p>
            <a:fld id="{31E3CAD9-E7AB-4E26-84DB-EF5CB779DEBB}" type="datetimeFigureOut">
              <a:rPr lang="en-US" smtClean="0"/>
              <a:t>10/6/2025</a:t>
            </a:fld>
            <a:endParaRPr lang="en-US"/>
          </a:p>
        </p:txBody>
      </p:sp>
      <p:sp>
        <p:nvSpPr>
          <p:cNvPr id="12" name="Footer Placeholder 4">
            <a:extLst>
              <a:ext uri="{FF2B5EF4-FFF2-40B4-BE49-F238E27FC236}">
                <a16:creationId xmlns:a16="http://schemas.microsoft.com/office/drawing/2014/main" id="{D18A4590-E118-040D-EF73-1DD76616B600}"/>
              </a:ext>
            </a:extLst>
          </p:cNvPr>
          <p:cNvSpPr>
            <a:spLocks noGrp="1"/>
          </p:cNvSpPr>
          <p:nvPr>
            <p:ph type="ftr" sz="quarter" idx="3"/>
          </p:nvPr>
        </p:nvSpPr>
        <p:spPr>
          <a:xfrm>
            <a:off x="4039683" y="6356350"/>
            <a:ext cx="4114800" cy="365125"/>
          </a:xfrm>
          <a:prstGeom prst="rect">
            <a:avLst/>
          </a:prstGeom>
        </p:spPr>
        <p:txBody>
          <a:bodyPr/>
          <a:lstStyle/>
          <a:p>
            <a:endParaRPr lang="en-US"/>
          </a:p>
        </p:txBody>
      </p:sp>
      <p:sp>
        <p:nvSpPr>
          <p:cNvPr id="13" name="Slide Number Placeholder 5">
            <a:extLst>
              <a:ext uri="{FF2B5EF4-FFF2-40B4-BE49-F238E27FC236}">
                <a16:creationId xmlns:a16="http://schemas.microsoft.com/office/drawing/2014/main" id="{8DDB76A2-09B5-8F12-1BD0-D0302C35581B}"/>
              </a:ext>
            </a:extLst>
          </p:cNvPr>
          <p:cNvSpPr>
            <a:spLocks noGrp="1"/>
          </p:cNvSpPr>
          <p:nvPr>
            <p:ph type="sldNum" sz="quarter" idx="4"/>
          </p:nvPr>
        </p:nvSpPr>
        <p:spPr>
          <a:xfrm>
            <a:off x="8611683" y="6356350"/>
            <a:ext cx="2743200" cy="365125"/>
          </a:xfrm>
          <a:prstGeom prst="rect">
            <a:avLst/>
          </a:prstGeom>
        </p:spPr>
        <p:txBody>
          <a:bodyPr/>
          <a:lstStyle/>
          <a:p>
            <a:fld id="{DDA70A67-A867-42F0-871F-01B78550C99D}" type="slidenum">
              <a:rPr lang="en-US" smtClean="0"/>
              <a:t>‹#›</a:t>
            </a:fld>
            <a:endParaRPr lang="en-US"/>
          </a:p>
        </p:txBody>
      </p:sp>
      <p:sp>
        <p:nvSpPr>
          <p:cNvPr id="14" name="Freeform 21">
            <a:extLst>
              <a:ext uri="{FF2B5EF4-FFF2-40B4-BE49-F238E27FC236}">
                <a16:creationId xmlns:a16="http://schemas.microsoft.com/office/drawing/2014/main" id="{306E9A57-4F3D-D912-6E10-4E58DD4F2A97}"/>
              </a:ext>
            </a:extLst>
          </p:cNvPr>
          <p:cNvSpPr/>
          <p:nvPr userDrawn="1"/>
        </p:nvSpPr>
        <p:spPr>
          <a:xfrm>
            <a:off x="10428580" y="27299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15" name="Freeform 22">
            <a:extLst>
              <a:ext uri="{FF2B5EF4-FFF2-40B4-BE49-F238E27FC236}">
                <a16:creationId xmlns:a16="http://schemas.microsoft.com/office/drawing/2014/main" id="{FDF49D5A-D32D-A5FF-DF1C-83EF299A0D0C}"/>
              </a:ext>
            </a:extLst>
          </p:cNvPr>
          <p:cNvSpPr/>
          <p:nvPr userDrawn="1"/>
        </p:nvSpPr>
        <p:spPr>
          <a:xfrm>
            <a:off x="7109620" y="318703"/>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16" name="Picture 15">
            <a:extLst>
              <a:ext uri="{FF2B5EF4-FFF2-40B4-BE49-F238E27FC236}">
                <a16:creationId xmlns:a16="http://schemas.microsoft.com/office/drawing/2014/main" id="{D6421216-4E14-9879-D8BF-4DF53B6FC17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8710" y="314023"/>
            <a:ext cx="1138706" cy="446573"/>
          </a:xfrm>
          <a:prstGeom prst="rect">
            <a:avLst/>
          </a:prstGeom>
        </p:spPr>
      </p:pic>
      <p:pic>
        <p:nvPicPr>
          <p:cNvPr id="17" name="Picture 16">
            <a:extLst>
              <a:ext uri="{FF2B5EF4-FFF2-40B4-BE49-F238E27FC236}">
                <a16:creationId xmlns:a16="http://schemas.microsoft.com/office/drawing/2014/main" id="{E094F9F6-E089-38EF-43A3-21936C720B7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84512" y="272990"/>
            <a:ext cx="1716657" cy="7137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13"/>
        <p:cNvGrpSpPr/>
        <p:nvPr/>
      </p:nvGrpSpPr>
      <p:grpSpPr>
        <a:xfrm>
          <a:off x="0" y="0"/>
          <a:ext cx="0" cy="0"/>
          <a:chOff x="0" y="0"/>
          <a:chExt cx="0" cy="0"/>
        </a:xfrm>
      </p:grpSpPr>
      <p:pic>
        <p:nvPicPr>
          <p:cNvPr id="4" name="Picture 8">
            <a:extLst>
              <a:ext uri="{FF2B5EF4-FFF2-40B4-BE49-F238E27FC236}">
                <a16:creationId xmlns:a16="http://schemas.microsoft.com/office/drawing/2014/main" id="{D9B98E7C-EE75-12F5-E8B1-373B34B8F62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1FC776AB-F041-D55E-A246-A1FE982BC8B2}"/>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and green logo&#10;&#10;Description automatically generated">
            <a:extLst>
              <a:ext uri="{FF2B5EF4-FFF2-40B4-BE49-F238E27FC236}">
                <a16:creationId xmlns:a16="http://schemas.microsoft.com/office/drawing/2014/main" id="{2457173A-4424-F427-5A41-E79D32F25D6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09720"/>
            <a:ext cx="1260953" cy="831363"/>
          </a:xfrm>
          <a:prstGeom prst="rect">
            <a:avLst/>
          </a:prstGeom>
        </p:spPr>
      </p:pic>
      <p:cxnSp>
        <p:nvCxnSpPr>
          <p:cNvPr id="10" name="Straight Connector 9">
            <a:extLst>
              <a:ext uri="{FF2B5EF4-FFF2-40B4-BE49-F238E27FC236}">
                <a16:creationId xmlns:a16="http://schemas.microsoft.com/office/drawing/2014/main" id="{0796BBA5-35E7-BBEC-155D-011FB9324947}"/>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AE13F32-7916-19D0-7941-1646D1B3090D}"/>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2" name="Picture 11">
            <a:extLst>
              <a:ext uri="{FF2B5EF4-FFF2-40B4-BE49-F238E27FC236}">
                <a16:creationId xmlns:a16="http://schemas.microsoft.com/office/drawing/2014/main" id="{5025D441-1446-594D-9F74-4B0B34A628B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userDrawn="1">
  <p:cSld name="MAIN_POINT">
    <p:spTree>
      <p:nvGrpSpPr>
        <p:cNvPr id="1" name="Shape 25"/>
        <p:cNvGrpSpPr/>
        <p:nvPr/>
      </p:nvGrpSpPr>
      <p:grpSpPr>
        <a:xfrm>
          <a:off x="0" y="0"/>
          <a:ext cx="0" cy="0"/>
          <a:chOff x="0" y="0"/>
          <a:chExt cx="0" cy="0"/>
        </a:xfrm>
      </p:grpSpPr>
      <p:pic>
        <p:nvPicPr>
          <p:cNvPr id="6" name="Picture 8">
            <a:extLst>
              <a:ext uri="{FF2B5EF4-FFF2-40B4-BE49-F238E27FC236}">
                <a16:creationId xmlns:a16="http://schemas.microsoft.com/office/drawing/2014/main" id="{847EDDC3-2D66-7E4F-6DA2-D368E933715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F9B385E4-FA29-BA27-058E-FF462AEDF278}"/>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and green logo&#10;&#10;Description automatically generated">
            <a:extLst>
              <a:ext uri="{FF2B5EF4-FFF2-40B4-BE49-F238E27FC236}">
                <a16:creationId xmlns:a16="http://schemas.microsoft.com/office/drawing/2014/main" id="{FBBDD323-EF48-C337-630A-44A163FBAA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28321"/>
            <a:ext cx="1260953" cy="831363"/>
          </a:xfrm>
          <a:prstGeom prst="rect">
            <a:avLst/>
          </a:prstGeom>
        </p:spPr>
      </p:pic>
      <p:cxnSp>
        <p:nvCxnSpPr>
          <p:cNvPr id="10" name="Straight Connector 9">
            <a:extLst>
              <a:ext uri="{FF2B5EF4-FFF2-40B4-BE49-F238E27FC236}">
                <a16:creationId xmlns:a16="http://schemas.microsoft.com/office/drawing/2014/main" id="{0E7CEC14-0456-45CC-09FD-E71509A1DB5F}"/>
              </a:ext>
            </a:extLst>
          </p:cNvPr>
          <p:cNvCxnSpPr/>
          <p:nvPr userDrawn="1"/>
        </p:nvCxnSpPr>
        <p:spPr>
          <a:xfrm>
            <a:off x="671146" y="790823"/>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C218EAF-BD08-75BC-D221-640A610865C0}"/>
              </a:ext>
            </a:extLst>
          </p:cNvPr>
          <p:cNvSpPr txBox="1"/>
          <p:nvPr userDrawn="1"/>
        </p:nvSpPr>
        <p:spPr>
          <a:xfrm>
            <a:off x="1489626" y="226245"/>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2" name="Picture 11">
            <a:extLst>
              <a:ext uri="{FF2B5EF4-FFF2-40B4-BE49-F238E27FC236}">
                <a16:creationId xmlns:a16="http://schemas.microsoft.com/office/drawing/2014/main" id="{75EE8D5E-FC2E-F5DC-DE61-F9B366D02AC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28321"/>
            <a:ext cx="1903411" cy="79136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userDrawn="1">
  <p:cSld name="CAPTION_ONLY">
    <p:spTree>
      <p:nvGrpSpPr>
        <p:cNvPr id="1" name="Shape 32"/>
        <p:cNvGrpSpPr/>
        <p:nvPr/>
      </p:nvGrpSpPr>
      <p:grpSpPr>
        <a:xfrm>
          <a:off x="0" y="0"/>
          <a:ext cx="0" cy="0"/>
          <a:chOff x="0" y="0"/>
          <a:chExt cx="0" cy="0"/>
        </a:xfrm>
      </p:grpSpPr>
      <p:pic>
        <p:nvPicPr>
          <p:cNvPr id="7" name="Picture 8">
            <a:extLst>
              <a:ext uri="{FF2B5EF4-FFF2-40B4-BE49-F238E27FC236}">
                <a16:creationId xmlns:a16="http://schemas.microsoft.com/office/drawing/2014/main" id="{FE1ECD27-909E-FD8E-D26B-F83C5F0501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1D94A3FB-388B-7ECA-B910-C8781322028B}"/>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and green logo&#10;&#10;Description automatically generated">
            <a:extLst>
              <a:ext uri="{FF2B5EF4-FFF2-40B4-BE49-F238E27FC236}">
                <a16:creationId xmlns:a16="http://schemas.microsoft.com/office/drawing/2014/main" id="{E7D05D28-626D-625E-6B4F-6EF8C493045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09720"/>
            <a:ext cx="1260953" cy="831363"/>
          </a:xfrm>
          <a:prstGeom prst="rect">
            <a:avLst/>
          </a:prstGeom>
        </p:spPr>
      </p:pic>
      <p:cxnSp>
        <p:nvCxnSpPr>
          <p:cNvPr id="10" name="Straight Connector 9">
            <a:extLst>
              <a:ext uri="{FF2B5EF4-FFF2-40B4-BE49-F238E27FC236}">
                <a16:creationId xmlns:a16="http://schemas.microsoft.com/office/drawing/2014/main" id="{5F541909-3467-A8D4-CC3A-2845FBB86FF6}"/>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4E4C8E5-BC03-A9DB-4FA1-A0AC9E655A34}"/>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2" name="Picture 11">
            <a:extLst>
              <a:ext uri="{FF2B5EF4-FFF2-40B4-BE49-F238E27FC236}">
                <a16:creationId xmlns:a16="http://schemas.microsoft.com/office/drawing/2014/main" id="{214EE335-BF5A-D939-43AC-7699140C53D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pic>
        <p:nvPicPr>
          <p:cNvPr id="4" name="Picture 8">
            <a:extLst>
              <a:ext uri="{FF2B5EF4-FFF2-40B4-BE49-F238E27FC236}">
                <a16:creationId xmlns:a16="http://schemas.microsoft.com/office/drawing/2014/main" id="{C8CF4755-F84D-0AEC-4A6C-47683542F16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BA6A8D86-EB6D-DF8F-8B61-AE2FB72671B3}"/>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blue and green logo&#10;&#10;Description automatically generated">
            <a:extLst>
              <a:ext uri="{FF2B5EF4-FFF2-40B4-BE49-F238E27FC236}">
                <a16:creationId xmlns:a16="http://schemas.microsoft.com/office/drawing/2014/main" id="{0F1D10C0-04F1-E511-5F76-EA55FE12BA5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09720"/>
            <a:ext cx="1260953" cy="831363"/>
          </a:xfrm>
          <a:prstGeom prst="rect">
            <a:avLst/>
          </a:prstGeom>
        </p:spPr>
      </p:pic>
      <p:cxnSp>
        <p:nvCxnSpPr>
          <p:cNvPr id="12" name="Straight Connector 11">
            <a:extLst>
              <a:ext uri="{FF2B5EF4-FFF2-40B4-BE49-F238E27FC236}">
                <a16:creationId xmlns:a16="http://schemas.microsoft.com/office/drawing/2014/main" id="{06AD4FBB-92FD-FEC4-8FE4-EA8813C4C338}"/>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F685B77-4C86-9780-B0A3-7059B0F56617}"/>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4" name="Picture 13">
            <a:extLst>
              <a:ext uri="{FF2B5EF4-FFF2-40B4-BE49-F238E27FC236}">
                <a16:creationId xmlns:a16="http://schemas.microsoft.com/office/drawing/2014/main" id="{F3122461-B60E-91F1-085B-77AA12BBA16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4" r:id="rId3"/>
    <p:sldLayoutId id="2147483656" r:id="rId4"/>
    <p:sldLayoutId id="2147483662"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type="subTitle" idx="4294967295"/>
          </p:nvPr>
        </p:nvSpPr>
        <p:spPr>
          <a:xfrm>
            <a:off x="1789636" y="4170210"/>
            <a:ext cx="12302284" cy="1629255"/>
          </a:xfrm>
        </p:spPr>
        <p:txBody>
          <a:bodyPr>
            <a:noAutofit/>
          </a:bodyPr>
          <a:lstStyle/>
          <a:p>
            <a:pPr marL="0" indent="0">
              <a:lnSpc>
                <a:spcPct val="150000"/>
              </a:lnSpc>
              <a:spcAft>
                <a:spcPts val="800"/>
              </a:spcAft>
              <a:buNone/>
            </a:pPr>
            <a:r>
              <a:rPr lang="vi-VN" sz="1800" b="1" u="sng" dirty="0">
                <a:solidFill>
                  <a:schemeClr val="accent1">
                    <a:lumMod val="50000"/>
                  </a:schemeClr>
                </a:solidFill>
                <a:latin typeface="+mn-lt"/>
              </a:rPr>
              <a:t>Module 4.3</a:t>
            </a:r>
            <a:r>
              <a:rPr lang="vi-VN" sz="1800" u="sng" dirty="0">
                <a:solidFill>
                  <a:schemeClr val="accent1">
                    <a:lumMod val="50000"/>
                  </a:schemeClr>
                </a:solidFill>
                <a:latin typeface="+mn-lt"/>
              </a:rPr>
              <a:t>. </a:t>
            </a:r>
            <a:endParaRPr lang="en-US" sz="1800" u="sng" dirty="0">
              <a:solidFill>
                <a:schemeClr val="accent1">
                  <a:lumMod val="50000"/>
                </a:schemeClr>
              </a:solidFill>
              <a:latin typeface="+mn-lt"/>
            </a:endParaRPr>
          </a:p>
          <a:p>
            <a:pPr marL="0" indent="0">
              <a:lnSpc>
                <a:spcPct val="150000"/>
              </a:lnSpc>
              <a:buNone/>
            </a:pPr>
            <a:r>
              <a:rPr lang="vi-VN" sz="1800" b="1" dirty="0">
                <a:solidFill>
                  <a:schemeClr val="accent1">
                    <a:lumMod val="50000"/>
                  </a:schemeClr>
                </a:solidFill>
                <a:latin typeface="+mn-lt"/>
              </a:rPr>
              <a:t>Thực trạng, tiềm năng TKNL trong </a:t>
            </a:r>
            <a:r>
              <a:rPr lang="en-US" altLang="ko-KR" sz="1800" b="1" dirty="0" err="1">
                <a:solidFill>
                  <a:srgbClr val="0070C0"/>
                </a:solidFill>
                <a:latin typeface="+mn-lt"/>
                <a:cs typeface="Arial" pitchFamily="34" charset="0"/>
              </a:rPr>
              <a:t>Ngành</a:t>
            </a:r>
            <a:r>
              <a:rPr lang="en-US" altLang="ko-KR" sz="1800" b="1" dirty="0">
                <a:solidFill>
                  <a:srgbClr val="0070C0"/>
                </a:solidFill>
                <a:latin typeface="+mn-lt"/>
                <a:cs typeface="Arial" pitchFamily="34" charset="0"/>
              </a:rPr>
              <a:t> </a:t>
            </a:r>
            <a:r>
              <a:rPr lang="en-US" altLang="ko-KR" sz="1800" b="1" dirty="0" err="1">
                <a:solidFill>
                  <a:srgbClr val="0070C0"/>
                </a:solidFill>
                <a:latin typeface="+mn-lt"/>
                <a:cs typeface="Arial" pitchFamily="34" charset="0"/>
              </a:rPr>
              <a:t>Đồ</a:t>
            </a:r>
            <a:r>
              <a:rPr lang="en-US" altLang="ko-KR" sz="1800" b="1" dirty="0">
                <a:solidFill>
                  <a:srgbClr val="0070C0"/>
                </a:solidFill>
                <a:latin typeface="+mn-lt"/>
                <a:cs typeface="Arial" pitchFamily="34" charset="0"/>
              </a:rPr>
              <a:t> </a:t>
            </a:r>
            <a:r>
              <a:rPr lang="en-US" altLang="ko-KR" sz="1800" b="1" dirty="0" err="1">
                <a:solidFill>
                  <a:srgbClr val="0070C0"/>
                </a:solidFill>
                <a:latin typeface="+mn-lt"/>
                <a:cs typeface="Arial" pitchFamily="34" charset="0"/>
              </a:rPr>
              <a:t>uống</a:t>
            </a:r>
            <a:endParaRPr lang="ko-KR" altLang="en-US" sz="1800" b="1" dirty="0">
              <a:solidFill>
                <a:srgbClr val="0070C0"/>
              </a:solidFill>
              <a:latin typeface="+mn-lt"/>
              <a:cs typeface="Arial" pitchFamily="34" charset="0"/>
            </a:endParaRPr>
          </a:p>
        </p:txBody>
      </p:sp>
      <p:sp>
        <p:nvSpPr>
          <p:cNvPr id="6" name="Google Shape;46;p15">
            <a:extLst>
              <a:ext uri="{FF2B5EF4-FFF2-40B4-BE49-F238E27FC236}">
                <a16:creationId xmlns:a16="http://schemas.microsoft.com/office/drawing/2014/main" id="{99B4963D-6B59-85F7-3211-54C1F6E6F555}"/>
              </a:ext>
            </a:extLst>
          </p:cNvPr>
          <p:cNvSpPr txBox="1">
            <a:spLocks/>
          </p:cNvSpPr>
          <p:nvPr/>
        </p:nvSpPr>
        <p:spPr>
          <a:xfrm>
            <a:off x="1457267" y="2126438"/>
            <a:ext cx="10601234" cy="1629255"/>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800" b="1" dirty="0">
                <a:solidFill>
                  <a:schemeClr val="accent1">
                    <a:lumMod val="50000"/>
                  </a:schemeClr>
                </a:solidFill>
                <a:latin typeface="+mn-lt"/>
              </a:rPr>
              <a:t>KHÓA</a:t>
            </a:r>
            <a:r>
              <a:rPr lang="vi-VN" sz="2800" b="1" dirty="0">
                <a:solidFill>
                  <a:schemeClr val="accent1">
                    <a:lumMod val="50000"/>
                  </a:schemeClr>
                </a:solidFill>
                <a:latin typeface="+mn-lt"/>
              </a:rPr>
              <a:t> TẬP HUẤN CHO DOANH NGHIỆP CÔNG NGHIỆP</a:t>
            </a:r>
          </a:p>
        </p:txBody>
      </p:sp>
      <p:sp>
        <p:nvSpPr>
          <p:cNvPr id="7" name="TextBox 6">
            <a:extLst>
              <a:ext uri="{FF2B5EF4-FFF2-40B4-BE49-F238E27FC236}">
                <a16:creationId xmlns:a16="http://schemas.microsoft.com/office/drawing/2014/main" id="{DD166549-1B5A-C487-A179-D454A07516F4}"/>
              </a:ext>
            </a:extLst>
          </p:cNvPr>
          <p:cNvSpPr txBox="1"/>
          <p:nvPr/>
        </p:nvSpPr>
        <p:spPr>
          <a:xfrm>
            <a:off x="4664916" y="3355583"/>
            <a:ext cx="5383324" cy="400110"/>
          </a:xfrm>
          <a:prstGeom prst="rect">
            <a:avLst/>
          </a:prstGeom>
          <a:noFill/>
        </p:spPr>
        <p:txBody>
          <a:bodyPr wrap="square" rtlCol="0" anchor="ctr">
            <a:spAutoFit/>
          </a:bodyPr>
          <a:lstStyle/>
          <a:p>
            <a:r>
              <a:rPr lang="en-US" altLang="ko-KR" sz="2000" b="1" dirty="0" err="1">
                <a:solidFill>
                  <a:srgbClr val="0070C0"/>
                </a:solidFill>
                <a:latin typeface="+mn-lt"/>
                <a:cs typeface="Arial" pitchFamily="34" charset="0"/>
              </a:rPr>
              <a:t>Đối</a:t>
            </a:r>
            <a:r>
              <a:rPr lang="en-US" altLang="ko-KR" sz="2000" b="1" dirty="0">
                <a:solidFill>
                  <a:srgbClr val="0070C0"/>
                </a:solidFill>
                <a:latin typeface="+mn-lt"/>
                <a:cs typeface="Arial" pitchFamily="34" charset="0"/>
              </a:rPr>
              <a:t> </a:t>
            </a:r>
            <a:r>
              <a:rPr lang="en-US" altLang="ko-KR" sz="2000" b="1" dirty="0" err="1">
                <a:solidFill>
                  <a:srgbClr val="0070C0"/>
                </a:solidFill>
                <a:latin typeface="+mn-lt"/>
                <a:cs typeface="Arial" pitchFamily="34" charset="0"/>
              </a:rPr>
              <a:t>tượng</a:t>
            </a:r>
            <a:r>
              <a:rPr lang="en-US" altLang="ko-KR" sz="2000" b="1" dirty="0">
                <a:solidFill>
                  <a:srgbClr val="0070C0"/>
                </a:solidFill>
                <a:latin typeface="+mn-lt"/>
                <a:cs typeface="Arial" pitchFamily="34" charset="0"/>
              </a:rPr>
              <a:t>: </a:t>
            </a:r>
            <a:r>
              <a:rPr lang="en-US" altLang="ko-KR" sz="2000" b="1" dirty="0" err="1">
                <a:solidFill>
                  <a:srgbClr val="0070C0"/>
                </a:solidFill>
                <a:latin typeface="+mn-lt"/>
                <a:cs typeface="Arial" pitchFamily="34" charset="0"/>
              </a:rPr>
              <a:t>Kỹ</a:t>
            </a:r>
            <a:r>
              <a:rPr lang="en-US" altLang="ko-KR" sz="2000" b="1" dirty="0">
                <a:solidFill>
                  <a:srgbClr val="0070C0"/>
                </a:solidFill>
                <a:latin typeface="+mn-lt"/>
                <a:cs typeface="Arial" pitchFamily="34" charset="0"/>
              </a:rPr>
              <a:t> </a:t>
            </a:r>
            <a:r>
              <a:rPr lang="en-US" altLang="ko-KR" sz="2000" b="1" dirty="0" err="1">
                <a:solidFill>
                  <a:srgbClr val="0070C0"/>
                </a:solidFill>
                <a:latin typeface="+mn-lt"/>
                <a:cs typeface="Arial" pitchFamily="34" charset="0"/>
              </a:rPr>
              <a:t>thuật</a:t>
            </a:r>
            <a:endParaRPr lang="ko-KR" altLang="en-US" sz="2000" b="1" dirty="0">
              <a:solidFill>
                <a:srgbClr val="0070C0"/>
              </a:solidFill>
              <a:latin typeface="+mn-lt"/>
              <a:cs typeface="Arial" pitchFamily="34" charset="0"/>
            </a:endParaRPr>
          </a:p>
        </p:txBody>
      </p:sp>
      <p:sp>
        <p:nvSpPr>
          <p:cNvPr id="4" name="TextBox 3">
            <a:extLst>
              <a:ext uri="{FF2B5EF4-FFF2-40B4-BE49-F238E27FC236}">
                <a16:creationId xmlns:a16="http://schemas.microsoft.com/office/drawing/2014/main" id="{66A9EE23-8E73-EBF9-A6FB-6326F69E31AD}"/>
              </a:ext>
            </a:extLst>
          </p:cNvPr>
          <p:cNvSpPr txBox="1"/>
          <p:nvPr/>
        </p:nvSpPr>
        <p:spPr>
          <a:xfrm>
            <a:off x="2573482" y="1494515"/>
            <a:ext cx="7045036" cy="830997"/>
          </a:xfrm>
          <a:prstGeom prst="rect">
            <a:avLst/>
          </a:prstGeom>
          <a:noFill/>
        </p:spPr>
        <p:txBody>
          <a:bodyPr wrap="square">
            <a:spAutoFit/>
          </a:bodyPr>
          <a:lstStyle/>
          <a:p>
            <a:r>
              <a:rPr lang="en-US" sz="2400" b="1" dirty="0"/>
              <a:t>  DỰ ÁN THÚC ĐẨY TIẾT KIỆM NĂNG LƯỢNG </a:t>
            </a:r>
          </a:p>
          <a:p>
            <a:r>
              <a:rPr lang="en-US" sz="2400" b="1" dirty="0"/>
              <a:t>TRONG CÁC NGÀNH CÔNG NGHIỆP VIỆT NAM</a:t>
            </a:r>
          </a:p>
        </p:txBody>
      </p:sp>
    </p:spTree>
    <p:extLst>
      <p:ext uri="{BB962C8B-B14F-4D97-AF65-F5344CB8AC3E}">
        <p14:creationId xmlns:p14="http://schemas.microsoft.com/office/powerpoint/2010/main" val="210188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C5903-1C60-40F5-6E2D-FB942E2B6CDB}"/>
            </a:ext>
          </a:extLst>
        </p:cNvPr>
        <p:cNvGrpSpPr/>
        <p:nvPr/>
      </p:nvGrpSpPr>
      <p:grpSpPr>
        <a:xfrm>
          <a:off x="0" y="0"/>
          <a:ext cx="0" cy="0"/>
          <a:chOff x="0" y="0"/>
          <a:chExt cx="0" cy="0"/>
        </a:xfrm>
      </p:grpSpPr>
      <p:pic>
        <p:nvPicPr>
          <p:cNvPr id="4" name="Picture 3" descr="A graph of orange and black bars&#10;&#10;AI-generated content may be incorrect.">
            <a:extLst>
              <a:ext uri="{FF2B5EF4-FFF2-40B4-BE49-F238E27FC236}">
                <a16:creationId xmlns:a16="http://schemas.microsoft.com/office/drawing/2014/main" id="{8274F89A-C9AC-481F-F1AC-7B3BD70397D8}"/>
              </a:ext>
            </a:extLst>
          </p:cNvPr>
          <p:cNvPicPr>
            <a:picLocks noChangeAspect="1"/>
          </p:cNvPicPr>
          <p:nvPr/>
        </p:nvPicPr>
        <p:blipFill>
          <a:blip r:embed="rId2"/>
          <a:stretch>
            <a:fillRect/>
          </a:stretch>
        </p:blipFill>
        <p:spPr>
          <a:xfrm>
            <a:off x="2592150" y="1850064"/>
            <a:ext cx="7007699" cy="4178416"/>
          </a:xfrm>
          <a:prstGeom prst="rect">
            <a:avLst/>
          </a:prstGeom>
        </p:spPr>
      </p:pic>
    </p:spTree>
    <p:extLst>
      <p:ext uri="{BB962C8B-B14F-4D97-AF65-F5344CB8AC3E}">
        <p14:creationId xmlns:p14="http://schemas.microsoft.com/office/powerpoint/2010/main" val="10512938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1B815-2CF0-490E-189B-7B993BEF5E2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A70B345-E307-604B-B3DD-BC4C3268F5EC}"/>
              </a:ext>
            </a:extLst>
          </p:cNvPr>
          <p:cNvPicPr>
            <a:picLocks noChangeAspect="1"/>
          </p:cNvPicPr>
          <p:nvPr/>
        </p:nvPicPr>
        <p:blipFill>
          <a:blip r:embed="rId2"/>
          <a:stretch>
            <a:fillRect/>
          </a:stretch>
        </p:blipFill>
        <p:spPr>
          <a:xfrm>
            <a:off x="1888185" y="1624319"/>
            <a:ext cx="8042893" cy="4009653"/>
          </a:xfrm>
          <a:prstGeom prst="rect">
            <a:avLst/>
          </a:prstGeom>
        </p:spPr>
      </p:pic>
      <p:sp>
        <p:nvSpPr>
          <p:cNvPr id="3" name="Title 2">
            <a:extLst>
              <a:ext uri="{FF2B5EF4-FFF2-40B4-BE49-F238E27FC236}">
                <a16:creationId xmlns:a16="http://schemas.microsoft.com/office/drawing/2014/main" id="{79C2F398-7778-B818-483F-F88CA920F6D3}"/>
              </a:ext>
            </a:extLst>
          </p:cNvPr>
          <p:cNvSpPr>
            <a:spLocks noGrp="1"/>
          </p:cNvSpPr>
          <p:nvPr>
            <p:ph type="ctrTitle" idx="4294967295"/>
          </p:nvPr>
        </p:nvSpPr>
        <p:spPr>
          <a:xfrm>
            <a:off x="1121397" y="5789276"/>
            <a:ext cx="10143459" cy="947464"/>
          </a:xfrm>
        </p:spPr>
        <p:txBody>
          <a:bodyPr>
            <a:normAutofit/>
          </a:bodyPr>
          <a:lstStyle/>
          <a:p>
            <a:r>
              <a:rPr lang="vi-VN" sz="2000" b="1" dirty="0"/>
              <a:t>"</a:t>
            </a:r>
            <a:r>
              <a:rPr lang="vi-VN" sz="2000" dirty="0"/>
              <a:t>Số lượng cơ sở sử dụng năng lượng trọng điểm và mức tiêu thụ năng lượng tương ứng trong giai đoạn 2017–2021 (Nguồn: Tổng hợp từ danh sách các cơ sở sử dụng năng lượng trọng điểm)".</a:t>
            </a:r>
            <a:endParaRPr lang="en-US" sz="2000" dirty="0"/>
          </a:p>
        </p:txBody>
      </p:sp>
      <p:sp>
        <p:nvSpPr>
          <p:cNvPr id="5" name="Subtitle 4">
            <a:extLst>
              <a:ext uri="{FF2B5EF4-FFF2-40B4-BE49-F238E27FC236}">
                <a16:creationId xmlns:a16="http://schemas.microsoft.com/office/drawing/2014/main" id="{E3F21F96-79F1-8B46-4C43-71EDCD4BA744}"/>
              </a:ext>
            </a:extLst>
          </p:cNvPr>
          <p:cNvSpPr>
            <a:spLocks noGrp="1"/>
          </p:cNvSpPr>
          <p:nvPr>
            <p:ph type="subTitle" idx="4294967295"/>
          </p:nvPr>
        </p:nvSpPr>
        <p:spPr>
          <a:xfrm>
            <a:off x="2155019" y="1067519"/>
            <a:ext cx="5486400" cy="556800"/>
          </a:xfrm>
        </p:spPr>
        <p:txBody>
          <a:bodyPr>
            <a:normAutofit/>
          </a:bodyPr>
          <a:lstStyle/>
          <a:p>
            <a:r>
              <a:rPr lang="vi-VN" b="1" dirty="0"/>
              <a:t>Cơ sở sử dụng năng lượng trọng điểm</a:t>
            </a:r>
            <a:endParaRPr lang="en-US" b="1" dirty="0"/>
          </a:p>
        </p:txBody>
      </p:sp>
    </p:spTree>
    <p:extLst>
      <p:ext uri="{BB962C8B-B14F-4D97-AF65-F5344CB8AC3E}">
        <p14:creationId xmlns:p14="http://schemas.microsoft.com/office/powerpoint/2010/main" val="1592163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BE5C3-D919-7C37-5F63-50FDEBA670C5}"/>
            </a:ext>
          </a:extLst>
        </p:cNvPr>
        <p:cNvGrpSpPr/>
        <p:nvPr/>
      </p:nvGrpSpPr>
      <p:grpSpPr>
        <a:xfrm>
          <a:off x="0" y="0"/>
          <a:ext cx="0" cy="0"/>
          <a:chOff x="0" y="0"/>
          <a:chExt cx="0" cy="0"/>
        </a:xfrm>
      </p:grpSpPr>
      <p:sp>
        <p:nvSpPr>
          <p:cNvPr id="5" name="Subtitle 4">
            <a:extLst>
              <a:ext uri="{FF2B5EF4-FFF2-40B4-BE49-F238E27FC236}">
                <a16:creationId xmlns:a16="http://schemas.microsoft.com/office/drawing/2014/main" id="{9EF313C8-571A-80EC-C4A6-8EB6117EA401}"/>
              </a:ext>
            </a:extLst>
          </p:cNvPr>
          <p:cNvSpPr>
            <a:spLocks noGrp="1"/>
          </p:cNvSpPr>
          <p:nvPr>
            <p:ph type="subTitle" idx="4294967295"/>
          </p:nvPr>
        </p:nvSpPr>
        <p:spPr>
          <a:xfrm>
            <a:off x="1321644" y="1015251"/>
            <a:ext cx="5486400" cy="556800"/>
          </a:xfrm>
        </p:spPr>
        <p:txBody>
          <a:bodyPr>
            <a:normAutofit/>
          </a:bodyPr>
          <a:lstStyle/>
          <a:p>
            <a:r>
              <a:rPr lang="en-US" b="1" dirty="0" err="1"/>
              <a:t>Câu</a:t>
            </a:r>
            <a:r>
              <a:rPr lang="en-US" b="1" dirty="0"/>
              <a:t> </a:t>
            </a:r>
            <a:r>
              <a:rPr lang="en-US" b="1" dirty="0" err="1"/>
              <a:t>hỏi</a:t>
            </a:r>
            <a:r>
              <a:rPr lang="en-US" b="1" dirty="0"/>
              <a:t> </a:t>
            </a:r>
            <a:r>
              <a:rPr lang="en-US" b="1" dirty="0" err="1"/>
              <a:t>thảo</a:t>
            </a:r>
            <a:r>
              <a:rPr lang="en-US" b="1" dirty="0"/>
              <a:t> </a:t>
            </a:r>
            <a:r>
              <a:rPr lang="en-US" b="1" dirty="0" err="1"/>
              <a:t>luận</a:t>
            </a:r>
            <a:endParaRPr lang="en-US" b="1" dirty="0"/>
          </a:p>
        </p:txBody>
      </p:sp>
      <p:sp>
        <p:nvSpPr>
          <p:cNvPr id="4" name="Rectangle 1">
            <a:extLst>
              <a:ext uri="{FF2B5EF4-FFF2-40B4-BE49-F238E27FC236}">
                <a16:creationId xmlns:a16="http://schemas.microsoft.com/office/drawing/2014/main" id="{5F010C0D-C738-0E73-5E7D-C49180355AC0}"/>
              </a:ext>
            </a:extLst>
          </p:cNvPr>
          <p:cNvSpPr>
            <a:spLocks noChangeArrowheads="1"/>
          </p:cNvSpPr>
          <p:nvPr/>
        </p:nvSpPr>
        <p:spPr bwMode="auto">
          <a:xfrm>
            <a:off x="1024270" y="1490235"/>
            <a:ext cx="10143459" cy="500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tabLst/>
            </a:pPr>
            <a:r>
              <a:rPr kumimoji="0" lang="en-US" altLang="en-US" sz="2400" i="0" u="none" strike="noStrike" cap="none" normalizeH="0" baseline="0" dirty="0">
                <a:ln>
                  <a:noFill/>
                </a:ln>
                <a:solidFill>
                  <a:schemeClr val="tx1"/>
                </a:solidFill>
                <a:effectLst/>
                <a:latin typeface="Arial" panose="020B0604020202020204" pitchFamily="34" charset="0"/>
              </a:rPr>
              <a:t>1. </a:t>
            </a:r>
            <a:r>
              <a:rPr kumimoji="0" lang="en-US" altLang="en-US" sz="2400" i="0" u="none" strike="noStrike" cap="none" normalizeH="0" baseline="0" dirty="0" err="1">
                <a:ln>
                  <a:noFill/>
                </a:ln>
                <a:solidFill>
                  <a:schemeClr val="tx1"/>
                </a:solidFill>
                <a:effectLst/>
                <a:latin typeface="Arial" panose="020B0604020202020204" pitchFamily="34" charset="0"/>
              </a:rPr>
              <a:t>Đâu</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là</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các</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khu</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vực</a:t>
            </a:r>
            <a:r>
              <a:rPr kumimoji="0" lang="en-US" altLang="en-US" sz="2400" i="0" u="none" strike="noStrike" cap="none" normalizeH="0" baseline="0" dirty="0">
                <a:ln>
                  <a:noFill/>
                </a:ln>
                <a:solidFill>
                  <a:schemeClr val="tx1"/>
                </a:solidFill>
                <a:effectLst/>
                <a:latin typeface="Arial" panose="020B0604020202020204" pitchFamily="34" charset="0"/>
              </a:rPr>
              <a:t>/</a:t>
            </a:r>
            <a:r>
              <a:rPr kumimoji="0" lang="en-US" altLang="en-US" sz="2400" i="0" u="none" strike="noStrike" cap="none" normalizeH="0" baseline="0" dirty="0" err="1">
                <a:ln>
                  <a:noFill/>
                </a:ln>
                <a:solidFill>
                  <a:schemeClr val="tx1"/>
                </a:solidFill>
                <a:effectLst/>
                <a:latin typeface="Arial" panose="020B0604020202020204" pitchFamily="34" charset="0"/>
              </a:rPr>
              <a:t>thiết</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bị</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tiêu</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thụ</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nhiều</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năng</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lượng</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nhất</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trong</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nhà</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máy</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ví</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dụ</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hệ</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thống</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lạnh</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hơi</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bơm</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chiếu</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sáng</a:t>
            </a:r>
            <a:r>
              <a:rPr kumimoji="0" lang="en-US" altLang="en-US" sz="240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50000"/>
              </a:lnSpc>
              <a:spcBef>
                <a:spcPct val="0"/>
              </a:spcBef>
              <a:spcAft>
                <a:spcPct val="0"/>
              </a:spcAft>
              <a:buClrTx/>
              <a:buSzTx/>
              <a:tabLst/>
            </a:pPr>
            <a:r>
              <a:rPr kumimoji="0" lang="en-US" altLang="en-US" sz="2400" i="0" u="none" strike="noStrike" cap="none" normalizeH="0" baseline="0" dirty="0">
                <a:ln>
                  <a:noFill/>
                </a:ln>
                <a:solidFill>
                  <a:schemeClr val="tx1"/>
                </a:solidFill>
                <a:effectLst/>
                <a:latin typeface="Arial" panose="020B0604020202020204" pitchFamily="34" charset="0"/>
              </a:rPr>
              <a:t>2. </a:t>
            </a:r>
            <a:r>
              <a:rPr kumimoji="0" lang="en-US" altLang="en-US" sz="2400" i="0" u="none" strike="noStrike" cap="none" normalizeH="0" baseline="0" dirty="0" err="1">
                <a:ln>
                  <a:noFill/>
                </a:ln>
                <a:solidFill>
                  <a:schemeClr val="tx1"/>
                </a:solidFill>
                <a:effectLst/>
                <a:latin typeface="Arial" panose="020B0604020202020204" pitchFamily="34" charset="0"/>
              </a:rPr>
              <a:t>Tỷ</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lệ</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giữa</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năng</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lượng</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điện</a:t>
            </a:r>
            <a:r>
              <a:rPr kumimoji="0" lang="en-US" altLang="en-US" sz="2400" i="0" u="none" strike="noStrike" cap="none" normalizeH="0" baseline="0" dirty="0">
                <a:ln>
                  <a:noFill/>
                </a:ln>
                <a:solidFill>
                  <a:schemeClr val="tx1"/>
                </a:solidFill>
                <a:effectLst/>
                <a:latin typeface="Arial" panose="020B0604020202020204" pitchFamily="34" charset="0"/>
              </a:rPr>
              <a:t> và </a:t>
            </a:r>
            <a:r>
              <a:rPr kumimoji="0" lang="en-US" altLang="en-US" sz="2400" i="0" u="none" strike="noStrike" cap="none" normalizeH="0" baseline="0" dirty="0" err="1">
                <a:ln>
                  <a:noFill/>
                </a:ln>
                <a:solidFill>
                  <a:schemeClr val="tx1"/>
                </a:solidFill>
                <a:effectLst/>
                <a:latin typeface="Arial" panose="020B0604020202020204" pitchFamily="34" charset="0"/>
              </a:rPr>
              <a:t>năng</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lượng</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nhiệt</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tiêu</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thụ</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hàng</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năm</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là</a:t>
            </a:r>
            <a:r>
              <a:rPr kumimoji="0" lang="en-US" altLang="en-US" sz="2400" i="0" u="none" strike="noStrike" cap="none" normalizeH="0" baseline="0" dirty="0">
                <a:ln>
                  <a:noFill/>
                </a:ln>
                <a:solidFill>
                  <a:schemeClr val="tx1"/>
                </a:solidFill>
                <a:effectLst/>
                <a:latin typeface="Arial" panose="020B0604020202020204" pitchFamily="34" charset="0"/>
              </a:rPr>
              <a:t> bao </a:t>
            </a:r>
            <a:r>
              <a:rPr kumimoji="0" lang="en-US" altLang="en-US" sz="2400" i="0" u="none" strike="noStrike" cap="none" normalizeH="0" baseline="0" dirty="0" err="1">
                <a:ln>
                  <a:noFill/>
                </a:ln>
                <a:solidFill>
                  <a:schemeClr val="tx1"/>
                </a:solidFill>
                <a:effectLst/>
                <a:latin typeface="Arial" panose="020B0604020202020204" pitchFamily="34" charset="0"/>
              </a:rPr>
              <a:t>nhiêu</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Có</a:t>
            </a:r>
            <a:r>
              <a:rPr kumimoji="0" lang="en-US" altLang="en-US" sz="2400" i="0" u="none" strike="noStrike" cap="none" normalizeH="0" baseline="0" dirty="0">
                <a:ln>
                  <a:noFill/>
                </a:ln>
                <a:solidFill>
                  <a:schemeClr val="tx1"/>
                </a:solidFill>
                <a:effectLst/>
                <a:latin typeface="Arial" panose="020B0604020202020204" pitchFamily="34" charset="0"/>
              </a:rPr>
              <a:t> xu </a:t>
            </a:r>
            <a:r>
              <a:rPr kumimoji="0" lang="en-US" altLang="en-US" sz="2400" i="0" u="none" strike="noStrike" cap="none" normalizeH="0" baseline="0" dirty="0" err="1">
                <a:ln>
                  <a:noFill/>
                </a:ln>
                <a:solidFill>
                  <a:schemeClr val="tx1"/>
                </a:solidFill>
                <a:effectLst/>
                <a:latin typeface="Arial" panose="020B0604020202020204" pitchFamily="34" charset="0"/>
              </a:rPr>
              <a:t>hướng</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thay</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đổi</a:t>
            </a:r>
            <a:r>
              <a:rPr kumimoji="0" lang="en-US" altLang="en-US" sz="2400" i="0" u="none" strike="noStrike" cap="none" normalizeH="0" baseline="0" dirty="0">
                <a:ln>
                  <a:noFill/>
                </a:ln>
                <a:solidFill>
                  <a:schemeClr val="tx1"/>
                </a:solidFill>
                <a:effectLst/>
                <a:latin typeface="Arial" panose="020B0604020202020204" pitchFamily="34" charset="0"/>
              </a:rPr>
              <a:t> </a:t>
            </a:r>
            <a:r>
              <a:rPr kumimoji="0" lang="en-US" altLang="en-US" sz="2400" i="0" u="none" strike="noStrike" cap="none" normalizeH="0" baseline="0" dirty="0" err="1">
                <a:ln>
                  <a:noFill/>
                </a:ln>
                <a:solidFill>
                  <a:schemeClr val="tx1"/>
                </a:solidFill>
                <a:effectLst/>
                <a:latin typeface="Arial" panose="020B0604020202020204" pitchFamily="34" charset="0"/>
              </a:rPr>
              <a:t>không</a:t>
            </a:r>
            <a:r>
              <a:rPr kumimoji="0" lang="en-US" altLang="en-US" sz="2400" i="0" u="none" strike="noStrike" cap="none" normalizeH="0" baseline="0" dirty="0">
                <a:ln>
                  <a:noFill/>
                </a:ln>
                <a:solidFill>
                  <a:schemeClr val="tx1"/>
                </a:solidFill>
                <a:effectLst/>
                <a:latin typeface="Arial" panose="020B0604020202020204" pitchFamily="34" charset="0"/>
              </a:rPr>
              <a:t>?</a:t>
            </a:r>
          </a:p>
          <a:p>
            <a:pPr lvl="0" eaLnBrk="0" fontAlgn="base" hangingPunct="0">
              <a:lnSpc>
                <a:spcPct val="150000"/>
              </a:lnSpc>
              <a:spcBef>
                <a:spcPct val="0"/>
              </a:spcBef>
              <a:spcAft>
                <a:spcPct val="0"/>
              </a:spcAft>
              <a:buClrTx/>
            </a:pPr>
            <a:r>
              <a:rPr lang="en-US" sz="2400" dirty="0"/>
              <a:t>3. </a:t>
            </a:r>
            <a:r>
              <a:rPr lang="vi-VN" sz="2400" dirty="0"/>
              <a:t>Hiệu suất hoạt động của các thiết bị chính (nồi hơi, máy nén lạnh, máy bơm…) hiện nay đạt bao nhiêu phần trăm so với thiết kế?</a:t>
            </a:r>
            <a:endParaRPr lang="en-US" sz="2400" dirty="0"/>
          </a:p>
          <a:p>
            <a:pPr lvl="0" eaLnBrk="0" fontAlgn="base" hangingPunct="0">
              <a:lnSpc>
                <a:spcPct val="150000"/>
              </a:lnSpc>
              <a:spcBef>
                <a:spcPct val="0"/>
              </a:spcBef>
              <a:spcAft>
                <a:spcPct val="0"/>
              </a:spcAft>
              <a:buClrTx/>
            </a:pPr>
            <a:r>
              <a:rPr lang="en-US" sz="2400" dirty="0"/>
              <a:t>4. </a:t>
            </a:r>
            <a:r>
              <a:rPr lang="vi-VN" sz="2400" dirty="0"/>
              <a:t>Dữ liệu tiêu thụ năng lượng có được phân tích thường xuyên không (theo ngày/tuần/tháng)? Dựa vào phân tích đó có hành động điều chỉnh nào không?</a:t>
            </a:r>
            <a:endParaRPr lang="en-US" sz="2400" dirty="0"/>
          </a:p>
        </p:txBody>
      </p:sp>
    </p:spTree>
    <p:extLst>
      <p:ext uri="{BB962C8B-B14F-4D97-AF65-F5344CB8AC3E}">
        <p14:creationId xmlns:p14="http://schemas.microsoft.com/office/powerpoint/2010/main" val="10331294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007B5-5862-89AC-059E-1D93EAC2D10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673CE7A-76A9-BEC8-54A8-6E4BAE6F6C90}"/>
              </a:ext>
            </a:extLst>
          </p:cNvPr>
          <p:cNvSpPr>
            <a:spLocks noGrp="1"/>
          </p:cNvSpPr>
          <p:nvPr>
            <p:ph type="ctrTitle" idx="4294967295"/>
          </p:nvPr>
        </p:nvSpPr>
        <p:spPr>
          <a:xfrm>
            <a:off x="1075100" y="5650378"/>
            <a:ext cx="10143459" cy="947464"/>
          </a:xfrm>
        </p:spPr>
        <p:txBody>
          <a:bodyPr>
            <a:normAutofit/>
          </a:bodyPr>
          <a:lstStyle/>
          <a:p>
            <a:r>
              <a:rPr lang="vi-VN" sz="2000" b="1"/>
              <a:t>"</a:t>
            </a:r>
            <a:r>
              <a:rPr lang="vi-VN" sz="2000"/>
              <a:t>Số lượng cơ sở sử dụng năng lượng trọng điểm và mức tiêu thụ năng lượng tương ứng trong giai đoạn 2017–2021 (Nguồn: Tổng hợp từ danh sách các cơ sở sử dụng năng lượng trọng điểm)".</a:t>
            </a:r>
            <a:endParaRPr lang="en-US" sz="2000"/>
          </a:p>
        </p:txBody>
      </p:sp>
      <p:sp>
        <p:nvSpPr>
          <p:cNvPr id="5" name="Subtitle 4">
            <a:extLst>
              <a:ext uri="{FF2B5EF4-FFF2-40B4-BE49-F238E27FC236}">
                <a16:creationId xmlns:a16="http://schemas.microsoft.com/office/drawing/2014/main" id="{16B7BD4C-50E1-57FE-7EA0-2A56141B18EC}"/>
              </a:ext>
            </a:extLst>
          </p:cNvPr>
          <p:cNvSpPr>
            <a:spLocks noGrp="1"/>
          </p:cNvSpPr>
          <p:nvPr>
            <p:ph type="subTitle" idx="4294967295"/>
          </p:nvPr>
        </p:nvSpPr>
        <p:spPr>
          <a:xfrm>
            <a:off x="1075100" y="930745"/>
            <a:ext cx="9484241" cy="947463"/>
          </a:xfrm>
        </p:spPr>
        <p:txBody>
          <a:bodyPr>
            <a:noAutofit/>
          </a:bodyPr>
          <a:lstStyle/>
          <a:p>
            <a:pPr algn="ctr"/>
            <a:r>
              <a:rPr lang="vi-VN" sz="2200" b="1" dirty="0"/>
              <a:t>Các mục tiêu hiệu quả năng lượng cho các ngành công nghiệp của Việt Nam đến năm 2030</a:t>
            </a:r>
            <a:endParaRPr lang="en-US" sz="2200" b="1" dirty="0"/>
          </a:p>
        </p:txBody>
      </p:sp>
      <p:graphicFrame>
        <p:nvGraphicFramePr>
          <p:cNvPr id="4" name="Table 3">
            <a:extLst>
              <a:ext uri="{FF2B5EF4-FFF2-40B4-BE49-F238E27FC236}">
                <a16:creationId xmlns:a16="http://schemas.microsoft.com/office/drawing/2014/main" id="{E6CD5E23-A742-847B-C293-406D7A6A8103}"/>
              </a:ext>
            </a:extLst>
          </p:cNvPr>
          <p:cNvGraphicFramePr>
            <a:graphicFrameLocks noGrp="1"/>
          </p:cNvGraphicFramePr>
          <p:nvPr>
            <p:extLst>
              <p:ext uri="{D42A27DB-BD31-4B8C-83A1-F6EECF244321}">
                <p14:modId xmlns:p14="http://schemas.microsoft.com/office/powerpoint/2010/main" val="104816123"/>
              </p:ext>
            </p:extLst>
          </p:nvPr>
        </p:nvGraphicFramePr>
        <p:xfrm>
          <a:off x="908523" y="1878209"/>
          <a:ext cx="10143459" cy="3772168"/>
        </p:xfrm>
        <a:graphic>
          <a:graphicData uri="http://schemas.openxmlformats.org/drawingml/2006/table">
            <a:tbl>
              <a:tblPr/>
              <a:tblGrid>
                <a:gridCol w="4781395">
                  <a:extLst>
                    <a:ext uri="{9D8B030D-6E8A-4147-A177-3AD203B41FA5}">
                      <a16:colId xmlns:a16="http://schemas.microsoft.com/office/drawing/2014/main" val="1979017036"/>
                    </a:ext>
                  </a:extLst>
                </a:gridCol>
                <a:gridCol w="1390265">
                  <a:extLst>
                    <a:ext uri="{9D8B030D-6E8A-4147-A177-3AD203B41FA5}">
                      <a16:colId xmlns:a16="http://schemas.microsoft.com/office/drawing/2014/main" val="3893941539"/>
                    </a:ext>
                  </a:extLst>
                </a:gridCol>
                <a:gridCol w="1446545">
                  <a:extLst>
                    <a:ext uri="{9D8B030D-6E8A-4147-A177-3AD203B41FA5}">
                      <a16:colId xmlns:a16="http://schemas.microsoft.com/office/drawing/2014/main" val="3304074295"/>
                    </a:ext>
                  </a:extLst>
                </a:gridCol>
                <a:gridCol w="1424307">
                  <a:extLst>
                    <a:ext uri="{9D8B030D-6E8A-4147-A177-3AD203B41FA5}">
                      <a16:colId xmlns:a16="http://schemas.microsoft.com/office/drawing/2014/main" val="1212279981"/>
                    </a:ext>
                  </a:extLst>
                </a:gridCol>
                <a:gridCol w="1100947">
                  <a:extLst>
                    <a:ext uri="{9D8B030D-6E8A-4147-A177-3AD203B41FA5}">
                      <a16:colId xmlns:a16="http://schemas.microsoft.com/office/drawing/2014/main" val="3718809638"/>
                    </a:ext>
                  </a:extLst>
                </a:gridCol>
              </a:tblGrid>
              <a:tr h="732278">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a:effectLst/>
                        </a:rPr>
                        <a:t>Từ </a:t>
                      </a:r>
                      <a:r>
                        <a:rPr lang="en-US" sz="1800" b="1" u="none" strike="noStrike" dirty="0">
                          <a:effectLst/>
                        </a:rPr>
                        <a:t>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a:effectLst/>
                        </a:rPr>
                        <a:t>Đến </a:t>
                      </a:r>
                      <a:r>
                        <a:rPr lang="en-US" sz="1800" b="1" u="none" strike="noStrike" dirty="0">
                          <a:effectLst/>
                        </a:rPr>
                        <a:t>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370658">
                <a:tc vMerge="1">
                  <a:txBody>
                    <a:bodyPr/>
                    <a:lstStyle/>
                    <a:p>
                      <a:endParaRPr lang="en-US"/>
                    </a:p>
                  </a:txBody>
                  <a:tcPr/>
                </a:tc>
                <a:tc>
                  <a:txBody>
                    <a:bodyPr/>
                    <a:lstStyle/>
                    <a:p>
                      <a:pPr algn="ctr" fontAlgn="b"/>
                      <a:r>
                        <a:rPr lang="en-US" sz="1800" b="1" i="0" u="none" strike="noStrike">
                          <a:solidFill>
                            <a:srgbClr val="000000"/>
                          </a:solidFill>
                          <a:effectLst/>
                          <a:latin typeface="Calibri" panose="020F0502020204030204" pitchFamily="34" charset="0"/>
                        </a:rPr>
                        <a:t>Từ</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b="1" i="0" u="none" strike="noStrike">
                          <a:solidFill>
                            <a:srgbClr val="000000"/>
                          </a:solidFill>
                          <a:effectLst/>
                          <a:latin typeface="Calibri" panose="020F0502020204030204" pitchFamily="34" charset="0"/>
                        </a:rPr>
                        <a:t>Đến</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b="1" i="0" u="none" strike="noStrike">
                          <a:solidFill>
                            <a:srgbClr val="000000"/>
                          </a:solidFill>
                          <a:effectLst/>
                          <a:latin typeface="Calibri" panose="020F0502020204030204" pitchFamily="34" charset="0"/>
                        </a:rPr>
                        <a:t>Từ</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b="1" i="0" u="none" strike="noStrike">
                          <a:solidFill>
                            <a:srgbClr val="000000"/>
                          </a:solidFill>
                          <a:effectLst/>
                          <a:latin typeface="Calibri" panose="020F0502020204030204" pitchFamily="34" charset="0"/>
                        </a:rPr>
                        <a:t>Đến</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370658">
                <a:tc>
                  <a:txBody>
                    <a:bodyPr/>
                    <a:lstStyle/>
                    <a:p>
                      <a:pPr algn="l" fontAlgn="b"/>
                      <a:r>
                        <a:rPr lang="en-US" sz="1800" u="none" strike="noStrike">
                          <a:effectLst/>
                        </a:rPr>
                        <a:t>Ngành thép </a:t>
                      </a:r>
                      <a:r>
                        <a:rPr lang="vi-VN" sz="1800" u="none" strike="noStrike">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16.5</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370658">
                <a:tc>
                  <a:txBody>
                    <a:bodyPr/>
                    <a:lstStyle/>
                    <a:p>
                      <a:pPr algn="l" fontAlgn="b"/>
                      <a:r>
                        <a:rPr lang="en-US" sz="1800" u="none" strike="noStrike">
                          <a:effectLst/>
                        </a:rPr>
                        <a:t>Hóa chất </a:t>
                      </a:r>
                      <a:r>
                        <a:rPr lang="vi-VN" sz="1800" u="none" strike="noStrike">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7</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370658">
                <a:tc>
                  <a:txBody>
                    <a:bodyPr/>
                    <a:lstStyle/>
                    <a:p>
                      <a:pPr algn="l" fontAlgn="b"/>
                      <a:r>
                        <a:rPr lang="en-US" sz="1800" u="none" strike="noStrike">
                          <a:effectLst/>
                        </a:rPr>
                        <a:t>Nhựa </a:t>
                      </a:r>
                      <a:r>
                        <a:rPr lang="vi-VN" sz="1800" u="none" strike="noStrike">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22.46</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24.81</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370658">
                <a:tc>
                  <a:txBody>
                    <a:bodyPr/>
                    <a:lstStyle/>
                    <a:p>
                      <a:pPr algn="l" fontAlgn="b"/>
                      <a:r>
                        <a:rPr lang="en-US" sz="1800" u="none" strike="noStrike">
                          <a:effectLst/>
                        </a:rPr>
                        <a:t>Xi măng </a:t>
                      </a:r>
                      <a:r>
                        <a:rPr lang="vi-VN" sz="1800" u="none" strike="noStrike">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7.5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370658">
                <a:tc>
                  <a:txBody>
                    <a:bodyPr/>
                    <a:lstStyle/>
                    <a:p>
                      <a:pPr algn="l" fontAlgn="b"/>
                      <a:r>
                        <a:rPr lang="en-US" sz="1800" u="none" strike="noStrike">
                          <a:effectLst/>
                        </a:rPr>
                        <a:t> Dêt may </a:t>
                      </a:r>
                      <a:r>
                        <a:rPr lang="vi-VN" sz="1800" u="none" strike="noStrike">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6.8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45284">
                <a:tc>
                  <a:txBody>
                    <a:bodyPr/>
                    <a:lstStyle/>
                    <a:p>
                      <a:pPr algn="l" fontAlgn="b"/>
                      <a:r>
                        <a:rPr lang="en-US" sz="1800" b="1">
                          <a:solidFill>
                            <a:srgbClr val="FF0000"/>
                          </a:solidFill>
                        </a:rPr>
                        <a:t>Đồ uống </a:t>
                      </a:r>
                      <a:r>
                        <a:rPr lang="vi-VN" sz="1800" b="1" u="none" strike="noStrike" dirty="0">
                          <a:solidFill>
                            <a:srgbClr val="FF0000"/>
                          </a:solidFill>
                          <a:effectLst/>
                        </a:rPr>
                        <a:t>(%)</a:t>
                      </a:r>
                      <a:endParaRPr lang="vi-VN" sz="1800" b="1" i="0" u="none" strike="noStrike" dirty="0">
                        <a:solidFill>
                          <a:srgbClr val="FF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6.88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4.6</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370658">
                <a:tc>
                  <a:txBody>
                    <a:bodyPr/>
                    <a:lstStyle/>
                    <a:p>
                      <a:pPr algn="l" fontAlgn="b"/>
                      <a:r>
                        <a:rPr lang="en-US" sz="1800" u="none" strike="noStrike">
                          <a:solidFill>
                            <a:schemeClr val="tx1"/>
                          </a:solidFill>
                          <a:effectLst/>
                        </a:rPr>
                        <a:t>Giấy và bột giấy</a:t>
                      </a:r>
                      <a:r>
                        <a:rPr lang="vi-VN" sz="1800" u="none" strike="noStrike">
                          <a:solidFill>
                            <a:schemeClr val="tx1"/>
                          </a:solidFill>
                          <a:effectLst/>
                        </a:rPr>
                        <a:t> </a:t>
                      </a:r>
                      <a:r>
                        <a:rPr lang="vi-VN" sz="1800" u="none" strike="noStrike" dirty="0">
                          <a:solidFill>
                            <a:schemeClr val="tx1"/>
                          </a:solidFill>
                          <a:effectLst/>
                        </a:rPr>
                        <a:t>(%)</a:t>
                      </a:r>
                      <a:endParaRPr lang="en-US" sz="1800" b="0" i="0" u="none" strike="noStrike" dirty="0">
                        <a:solidFill>
                          <a:schemeClr val="tx1"/>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15.8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9.9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9384859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idx="4294967295"/>
          </p:nvPr>
        </p:nvSpPr>
        <p:spPr>
          <a:xfrm>
            <a:off x="515615" y="794666"/>
            <a:ext cx="10972800" cy="713029"/>
          </a:xfrm>
        </p:spPr>
        <p:txBody>
          <a:bodyPr>
            <a:noAutofit/>
          </a:bodyPr>
          <a:lstStyle/>
          <a:p>
            <a:pPr algn="ctr"/>
            <a:r>
              <a:rPr lang="en-US" sz="2200" dirty="0" err="1">
                <a:solidFill>
                  <a:schemeClr val="accent1">
                    <a:lumMod val="50000"/>
                  </a:schemeClr>
                </a:solidFill>
              </a:rPr>
              <a:t>Bảng</a:t>
            </a:r>
            <a:r>
              <a:rPr lang="en-US" sz="2200" dirty="0">
                <a:solidFill>
                  <a:schemeClr val="accent1">
                    <a:lumMod val="50000"/>
                  </a:schemeClr>
                </a:solidFill>
              </a:rPr>
              <a:t> so </a:t>
            </a:r>
            <a:r>
              <a:rPr lang="en-US" sz="2200" dirty="0" err="1">
                <a:solidFill>
                  <a:schemeClr val="accent1">
                    <a:lumMod val="50000"/>
                  </a:schemeClr>
                </a:solidFill>
              </a:rPr>
              <a:t>sánh</a:t>
            </a:r>
            <a:r>
              <a:rPr lang="en-US" sz="2200" dirty="0">
                <a:solidFill>
                  <a:schemeClr val="accent1">
                    <a:lumMod val="50000"/>
                  </a:schemeClr>
                </a:solidFill>
              </a:rPr>
              <a:t> </a:t>
            </a:r>
            <a:r>
              <a:rPr lang="en-US" sz="2200" dirty="0" err="1">
                <a:solidFill>
                  <a:schemeClr val="accent1">
                    <a:lumMod val="50000"/>
                  </a:schemeClr>
                </a:solidFill>
              </a:rPr>
              <a:t>giá</a:t>
            </a:r>
            <a:r>
              <a:rPr lang="en-US" sz="2200" dirty="0">
                <a:solidFill>
                  <a:schemeClr val="accent1">
                    <a:lumMod val="50000"/>
                  </a:schemeClr>
                </a:solidFill>
              </a:rPr>
              <a:t> </a:t>
            </a:r>
            <a:r>
              <a:rPr lang="en-US" sz="2200" dirty="0" err="1">
                <a:solidFill>
                  <a:schemeClr val="accent1">
                    <a:lumMod val="50000"/>
                  </a:schemeClr>
                </a:solidFill>
              </a:rPr>
              <a:t>điện</a:t>
            </a:r>
            <a:r>
              <a:rPr lang="en-US" sz="2200" dirty="0">
                <a:solidFill>
                  <a:schemeClr val="accent1">
                    <a:lumMod val="50000"/>
                  </a:schemeClr>
                </a:solidFill>
              </a:rPr>
              <a:t> </a:t>
            </a:r>
            <a:r>
              <a:rPr lang="en-US" sz="2200" dirty="0" err="1">
                <a:solidFill>
                  <a:schemeClr val="accent1">
                    <a:lumMod val="50000"/>
                  </a:schemeClr>
                </a:solidFill>
              </a:rPr>
              <a:t>của</a:t>
            </a:r>
            <a:r>
              <a:rPr lang="en-US" sz="2200" dirty="0">
                <a:solidFill>
                  <a:schemeClr val="accent1">
                    <a:lumMod val="50000"/>
                  </a:schemeClr>
                </a:solidFill>
              </a:rPr>
              <a:t> Việt Nam </a:t>
            </a:r>
            <a:r>
              <a:rPr lang="en-US" sz="2200" dirty="0" err="1">
                <a:solidFill>
                  <a:schemeClr val="accent1">
                    <a:lumMod val="50000"/>
                  </a:schemeClr>
                </a:solidFill>
              </a:rPr>
              <a:t>với</a:t>
            </a:r>
            <a:r>
              <a:rPr lang="en-US" sz="2200" dirty="0">
                <a:solidFill>
                  <a:schemeClr val="accent1">
                    <a:lumMod val="50000"/>
                  </a:schemeClr>
                </a:solidFill>
              </a:rPr>
              <a:t> </a:t>
            </a:r>
            <a:r>
              <a:rPr lang="en-US" sz="2200" dirty="0" err="1">
                <a:solidFill>
                  <a:schemeClr val="accent1">
                    <a:lumMod val="50000"/>
                  </a:schemeClr>
                </a:solidFill>
              </a:rPr>
              <a:t>một</a:t>
            </a:r>
            <a:r>
              <a:rPr lang="en-US" sz="2200" dirty="0">
                <a:solidFill>
                  <a:schemeClr val="accent1">
                    <a:lumMod val="50000"/>
                  </a:schemeClr>
                </a:solidFill>
              </a:rPr>
              <a:t> </a:t>
            </a:r>
            <a:r>
              <a:rPr lang="en-US" sz="2200" dirty="0" err="1">
                <a:solidFill>
                  <a:schemeClr val="accent1">
                    <a:lumMod val="50000"/>
                  </a:schemeClr>
                </a:solidFill>
              </a:rPr>
              <a:t>số</a:t>
            </a:r>
            <a:r>
              <a:rPr lang="en-US" sz="2200" dirty="0">
                <a:solidFill>
                  <a:schemeClr val="accent1">
                    <a:lumMod val="50000"/>
                  </a:schemeClr>
                </a:solidFill>
              </a:rPr>
              <a:t> </a:t>
            </a:r>
            <a:r>
              <a:rPr lang="en-US" sz="2200" dirty="0" err="1">
                <a:solidFill>
                  <a:schemeClr val="accent1">
                    <a:lumMod val="50000"/>
                  </a:schemeClr>
                </a:solidFill>
              </a:rPr>
              <a:t>quốc</a:t>
            </a:r>
            <a:r>
              <a:rPr lang="en-US" sz="2200" dirty="0">
                <a:solidFill>
                  <a:schemeClr val="accent1">
                    <a:lumMod val="50000"/>
                  </a:schemeClr>
                </a:solidFill>
              </a:rPr>
              <a:t> </a:t>
            </a:r>
            <a:r>
              <a:rPr lang="en-US" sz="2200" dirty="0" err="1">
                <a:solidFill>
                  <a:schemeClr val="accent1">
                    <a:lumMod val="50000"/>
                  </a:schemeClr>
                </a:solidFill>
              </a:rPr>
              <a:t>gia</a:t>
            </a:r>
            <a:r>
              <a:rPr lang="en-US" sz="2200" dirty="0">
                <a:solidFill>
                  <a:schemeClr val="accent1">
                    <a:lumMod val="50000"/>
                  </a:schemeClr>
                </a:solidFill>
              </a:rPr>
              <a:t> </a:t>
            </a:r>
            <a:r>
              <a:rPr lang="en-US" sz="2200" dirty="0" err="1">
                <a:solidFill>
                  <a:schemeClr val="accent1">
                    <a:lumMod val="50000"/>
                  </a:schemeClr>
                </a:solidFill>
              </a:rPr>
              <a:t>trên</a:t>
            </a:r>
            <a:r>
              <a:rPr lang="en-US" sz="2200" dirty="0">
                <a:solidFill>
                  <a:schemeClr val="accent1">
                    <a:lumMod val="50000"/>
                  </a:schemeClr>
                </a:solidFill>
              </a:rPr>
              <a:t> </a:t>
            </a:r>
            <a:r>
              <a:rPr lang="en-US" sz="2200" dirty="0" err="1">
                <a:solidFill>
                  <a:schemeClr val="accent1">
                    <a:lumMod val="50000"/>
                  </a:schemeClr>
                </a:solidFill>
              </a:rPr>
              <a:t>thế</a:t>
            </a:r>
            <a:r>
              <a:rPr lang="en-US" sz="2200" dirty="0">
                <a:solidFill>
                  <a:schemeClr val="accent1">
                    <a:lumMod val="50000"/>
                  </a:schemeClr>
                </a:solidFill>
              </a:rPr>
              <a:t> </a:t>
            </a:r>
            <a:r>
              <a:rPr lang="en-US" sz="2200" dirty="0" err="1">
                <a:solidFill>
                  <a:schemeClr val="accent1">
                    <a:lumMod val="50000"/>
                  </a:schemeClr>
                </a:solidFill>
              </a:rPr>
              <a:t>giới</a:t>
            </a:r>
            <a:r>
              <a:rPr lang="en-US" sz="2200" dirty="0">
                <a:solidFill>
                  <a:schemeClr val="accent1">
                    <a:lumMod val="50000"/>
                  </a:schemeClr>
                </a:solidFill>
              </a:rPr>
              <a:t> (</a:t>
            </a:r>
            <a:r>
              <a:rPr lang="en-US" sz="2200" dirty="0" err="1">
                <a:solidFill>
                  <a:schemeClr val="accent1">
                    <a:lumMod val="50000"/>
                  </a:schemeClr>
                </a:solidFill>
              </a:rPr>
              <a:t>nguồn</a:t>
            </a:r>
            <a:r>
              <a:rPr lang="en-US" sz="2200" dirty="0">
                <a:solidFill>
                  <a:schemeClr val="accent1">
                    <a:lumMod val="50000"/>
                  </a:schemeClr>
                </a:solidFill>
              </a:rPr>
              <a:t> EVN)</a:t>
            </a:r>
            <a:endParaRPr lang="vi-VN" sz="2200" dirty="0">
              <a:solidFill>
                <a:schemeClr val="accent1">
                  <a:lumMod val="50000"/>
                </a:schemeClr>
              </a:solidFill>
              <a:latin typeface="Arial" panose="020B0604020202020204" pitchFamily="34" charset="0"/>
            </a:endParaRPr>
          </a:p>
        </p:txBody>
      </p:sp>
      <p:pic>
        <p:nvPicPr>
          <p:cNvPr id="5" name="Picture 4">
            <a:extLst>
              <a:ext uri="{FF2B5EF4-FFF2-40B4-BE49-F238E27FC236}">
                <a16:creationId xmlns:a16="http://schemas.microsoft.com/office/drawing/2014/main" id="{B493B80E-BDF5-4563-AEEF-A1B412A6545B}"/>
              </a:ext>
            </a:extLst>
          </p:cNvPr>
          <p:cNvPicPr>
            <a:picLocks noChangeAspect="1"/>
          </p:cNvPicPr>
          <p:nvPr/>
        </p:nvPicPr>
        <p:blipFill>
          <a:blip r:embed="rId2"/>
          <a:stretch>
            <a:fillRect/>
          </a:stretch>
        </p:blipFill>
        <p:spPr>
          <a:xfrm>
            <a:off x="6004056" y="1477550"/>
            <a:ext cx="5865219" cy="5006500"/>
          </a:xfrm>
          <a:prstGeom prst="rect">
            <a:avLst/>
          </a:prstGeom>
        </p:spPr>
      </p:pic>
      <p:sp>
        <p:nvSpPr>
          <p:cNvPr id="4" name="TextBox 3">
            <a:extLst>
              <a:ext uri="{FF2B5EF4-FFF2-40B4-BE49-F238E27FC236}">
                <a16:creationId xmlns:a16="http://schemas.microsoft.com/office/drawing/2014/main" id="{943B5371-759C-20D2-2C04-B88DF4881EA7}"/>
              </a:ext>
            </a:extLst>
          </p:cNvPr>
          <p:cNvSpPr txBox="1"/>
          <p:nvPr/>
        </p:nvSpPr>
        <p:spPr>
          <a:xfrm>
            <a:off x="4472839" y="6591971"/>
            <a:ext cx="7910944" cy="307777"/>
          </a:xfrm>
          <a:prstGeom prst="rect">
            <a:avLst/>
          </a:prstGeom>
          <a:noFill/>
        </p:spPr>
        <p:txBody>
          <a:bodyPr wrap="square">
            <a:spAutoFit/>
          </a:bodyPr>
          <a:lstStyle/>
          <a:p>
            <a:pPr algn="ctr"/>
            <a:r>
              <a:rPr lang="vi-VN" sz="1400" dirty="0">
                <a:solidFill>
                  <a:srgbClr val="323232"/>
                </a:solidFill>
                <a:latin typeface="Arial" panose="020B0604020202020204" pitchFamily="34" charset="0"/>
              </a:rPr>
              <a:t>Bảng so sánh giá điện của Việt Nam với một số nước trên thế giới (Nguồn: EVN 2022)</a:t>
            </a:r>
            <a:endParaRPr lang="en-US" sz="1400" dirty="0">
              <a:solidFill>
                <a:srgbClr val="323232"/>
              </a:solidFill>
              <a:effectLst/>
              <a:latin typeface="Arial" panose="020B0604020202020204" pitchFamily="34" charset="0"/>
            </a:endParaRPr>
          </a:p>
        </p:txBody>
      </p:sp>
      <p:graphicFrame>
        <p:nvGraphicFramePr>
          <p:cNvPr id="2" name="Chart 1">
            <a:extLst>
              <a:ext uri="{FF2B5EF4-FFF2-40B4-BE49-F238E27FC236}">
                <a16:creationId xmlns:a16="http://schemas.microsoft.com/office/drawing/2014/main" id="{FF54AB34-A74B-C7D4-AB40-75CF4617E545}"/>
              </a:ext>
            </a:extLst>
          </p:cNvPr>
          <p:cNvGraphicFramePr>
            <a:graphicFrameLocks/>
          </p:cNvGraphicFramePr>
          <p:nvPr>
            <p:extLst>
              <p:ext uri="{D42A27DB-BD31-4B8C-83A1-F6EECF244321}">
                <p14:modId xmlns:p14="http://schemas.microsoft.com/office/powerpoint/2010/main" val="2394519456"/>
              </p:ext>
            </p:extLst>
          </p:nvPr>
        </p:nvGraphicFramePr>
        <p:xfrm>
          <a:off x="134755" y="1918170"/>
          <a:ext cx="5865219" cy="39100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691631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idx="4294967295"/>
          </p:nvPr>
        </p:nvSpPr>
        <p:spPr>
          <a:xfrm>
            <a:off x="609600" y="907452"/>
            <a:ext cx="10972800" cy="495200"/>
          </a:xfrm>
        </p:spPr>
        <p:txBody>
          <a:bodyPr>
            <a:noAutofit/>
          </a:bodyPr>
          <a:lstStyle/>
          <a:p>
            <a:pPr algn="ctr"/>
            <a:r>
              <a:rPr lang="en-US" dirty="0" err="1">
                <a:solidFill>
                  <a:schemeClr val="accent1">
                    <a:lumMod val="50000"/>
                  </a:schemeClr>
                </a:solidFill>
              </a:rPr>
              <a:t>Tiêu</a:t>
            </a:r>
            <a:r>
              <a:rPr lang="en-US" dirty="0">
                <a:solidFill>
                  <a:schemeClr val="accent1">
                    <a:lumMod val="50000"/>
                  </a:schemeClr>
                </a:solidFill>
              </a:rPr>
              <a:t> </a:t>
            </a:r>
            <a:r>
              <a:rPr lang="en-US" dirty="0" err="1">
                <a:solidFill>
                  <a:schemeClr val="accent1">
                    <a:lumMod val="50000"/>
                  </a:schemeClr>
                </a:solidFill>
              </a:rPr>
              <a:t>thụ</a:t>
            </a:r>
            <a:r>
              <a:rPr lang="en-US" dirty="0">
                <a:solidFill>
                  <a:schemeClr val="accent1">
                    <a:lumMod val="50000"/>
                  </a:schemeClr>
                </a:solidFill>
              </a:rPr>
              <a:t> </a:t>
            </a:r>
            <a:r>
              <a:rPr lang="en-US" dirty="0" err="1">
                <a:solidFill>
                  <a:schemeClr val="accent1">
                    <a:lumMod val="50000"/>
                  </a:schemeClr>
                </a:solidFill>
              </a:rPr>
              <a:t>năng</a:t>
            </a:r>
            <a:r>
              <a:rPr lang="en-US" dirty="0">
                <a:solidFill>
                  <a:schemeClr val="accent1">
                    <a:lumMod val="50000"/>
                  </a:schemeClr>
                </a:solidFill>
              </a:rPr>
              <a:t> </a:t>
            </a:r>
            <a:r>
              <a:rPr lang="en-US" sz="2400" dirty="0" err="1">
                <a:solidFill>
                  <a:schemeClr val="accent1">
                    <a:lumMod val="50000"/>
                  </a:schemeClr>
                </a:solidFill>
              </a:rPr>
              <a:t>lượng</a:t>
            </a:r>
            <a:r>
              <a:rPr lang="en-US" dirty="0">
                <a:solidFill>
                  <a:schemeClr val="accent1">
                    <a:lumMod val="50000"/>
                  </a:schemeClr>
                </a:solidFill>
              </a:rPr>
              <a:t> </a:t>
            </a:r>
            <a:r>
              <a:rPr lang="en-US" dirty="0" err="1">
                <a:solidFill>
                  <a:schemeClr val="accent1">
                    <a:lumMod val="50000"/>
                  </a:schemeClr>
                </a:solidFill>
              </a:rPr>
              <a:t>cụ</a:t>
            </a:r>
            <a:r>
              <a:rPr lang="en-US" dirty="0">
                <a:solidFill>
                  <a:schemeClr val="accent1">
                    <a:lumMod val="50000"/>
                  </a:schemeClr>
                </a:solidFill>
              </a:rPr>
              <a:t> </a:t>
            </a:r>
            <a:r>
              <a:rPr lang="en-US" dirty="0" err="1">
                <a:solidFill>
                  <a:schemeClr val="accent1">
                    <a:lumMod val="50000"/>
                  </a:schemeClr>
                </a:solidFill>
              </a:rPr>
              <a:t>thể</a:t>
            </a:r>
            <a:r>
              <a:rPr lang="en-US" dirty="0">
                <a:solidFill>
                  <a:schemeClr val="accent1">
                    <a:lumMod val="50000"/>
                  </a:schemeClr>
                </a:solidFill>
              </a:rPr>
              <a:t> và </a:t>
            </a:r>
            <a:r>
              <a:rPr lang="en-US" dirty="0" err="1">
                <a:solidFill>
                  <a:schemeClr val="accent1">
                    <a:lumMod val="50000"/>
                  </a:schemeClr>
                </a:solidFill>
              </a:rPr>
              <a:t>tiềm</a:t>
            </a:r>
            <a:r>
              <a:rPr lang="en-US" dirty="0">
                <a:solidFill>
                  <a:schemeClr val="accent1">
                    <a:lumMod val="50000"/>
                  </a:schemeClr>
                </a:solidFill>
              </a:rPr>
              <a:t> </a:t>
            </a:r>
            <a:r>
              <a:rPr lang="en-US" dirty="0" err="1">
                <a:solidFill>
                  <a:schemeClr val="accent1">
                    <a:lumMod val="50000"/>
                  </a:schemeClr>
                </a:solidFill>
              </a:rPr>
              <a:t>năng</a:t>
            </a:r>
            <a:r>
              <a:rPr lang="en-US" dirty="0">
                <a:solidFill>
                  <a:schemeClr val="accent1">
                    <a:lumMod val="50000"/>
                  </a:schemeClr>
                </a:solidFill>
              </a:rPr>
              <a:t> </a:t>
            </a:r>
            <a:r>
              <a:rPr lang="en-US" dirty="0" err="1">
                <a:solidFill>
                  <a:schemeClr val="accent1">
                    <a:lumMod val="50000"/>
                  </a:schemeClr>
                </a:solidFill>
              </a:rPr>
              <a:t>tiết</a:t>
            </a:r>
            <a:r>
              <a:rPr lang="en-US" dirty="0">
                <a:solidFill>
                  <a:schemeClr val="accent1">
                    <a:lumMod val="50000"/>
                  </a:schemeClr>
                </a:solidFill>
              </a:rPr>
              <a:t> </a:t>
            </a:r>
            <a:r>
              <a:rPr lang="en-US" dirty="0" err="1">
                <a:solidFill>
                  <a:schemeClr val="accent1">
                    <a:lumMod val="50000"/>
                  </a:schemeClr>
                </a:solidFill>
              </a:rPr>
              <a:t>kiệm</a:t>
            </a:r>
            <a:r>
              <a:rPr lang="en-US" dirty="0">
                <a:solidFill>
                  <a:schemeClr val="accent1">
                    <a:lumMod val="50000"/>
                  </a:schemeClr>
                </a:solidFill>
              </a:rPr>
              <a:t> </a:t>
            </a:r>
            <a:r>
              <a:rPr lang="en-US" dirty="0" err="1">
                <a:solidFill>
                  <a:schemeClr val="accent1">
                    <a:lumMod val="50000"/>
                  </a:schemeClr>
                </a:solidFill>
              </a:rPr>
              <a:t>năng</a:t>
            </a:r>
            <a:r>
              <a:rPr lang="en-US" dirty="0">
                <a:solidFill>
                  <a:schemeClr val="accent1">
                    <a:lumMod val="50000"/>
                  </a:schemeClr>
                </a:solidFill>
              </a:rPr>
              <a:t> </a:t>
            </a:r>
            <a:r>
              <a:rPr lang="en-US" dirty="0" err="1">
                <a:solidFill>
                  <a:schemeClr val="accent1">
                    <a:lumMod val="50000"/>
                  </a:schemeClr>
                </a:solidFill>
              </a:rPr>
              <a:t>lượng</a:t>
            </a:r>
            <a:endParaRPr lang="en-VN" dirty="0">
              <a:solidFill>
                <a:schemeClr val="accent1">
                  <a:lumMod val="50000"/>
                </a:schemeClr>
              </a:solidFill>
            </a:endParaRPr>
          </a:p>
        </p:txBody>
      </p:sp>
      <p:sp>
        <p:nvSpPr>
          <p:cNvPr id="6" name="TextBox 5">
            <a:extLst>
              <a:ext uri="{FF2B5EF4-FFF2-40B4-BE49-F238E27FC236}">
                <a16:creationId xmlns:a16="http://schemas.microsoft.com/office/drawing/2014/main" id="{5BA55248-EC72-B994-B48B-0BE338152879}"/>
              </a:ext>
            </a:extLst>
          </p:cNvPr>
          <p:cNvSpPr txBox="1"/>
          <p:nvPr/>
        </p:nvSpPr>
        <p:spPr>
          <a:xfrm>
            <a:off x="6554712" y="6690554"/>
            <a:ext cx="5318633" cy="276999"/>
          </a:xfrm>
          <a:prstGeom prst="rect">
            <a:avLst/>
          </a:prstGeom>
          <a:noFill/>
        </p:spPr>
        <p:txBody>
          <a:bodyPr wrap="square">
            <a:spAutoFit/>
          </a:bodyPr>
          <a:lstStyle/>
          <a:p>
            <a:r>
              <a:rPr lang="en-US" sz="1200" dirty="0"/>
              <a:t>C3 Energy efficiency scenario of the Vietnam Energy Outlook 2019 report</a:t>
            </a:r>
            <a:endParaRPr lang="en-VN" sz="1200" dirty="0"/>
          </a:p>
        </p:txBody>
      </p:sp>
      <p:graphicFrame>
        <p:nvGraphicFramePr>
          <p:cNvPr id="3" name="Table 2"/>
          <p:cNvGraphicFramePr>
            <a:graphicFrameLocks noGrp="1"/>
          </p:cNvGraphicFramePr>
          <p:nvPr>
            <p:extLst>
              <p:ext uri="{D42A27DB-BD31-4B8C-83A1-F6EECF244321}">
                <p14:modId xmlns:p14="http://schemas.microsoft.com/office/powerpoint/2010/main" val="3246168796"/>
              </p:ext>
            </p:extLst>
          </p:nvPr>
        </p:nvGraphicFramePr>
        <p:xfrm>
          <a:off x="609599" y="1585343"/>
          <a:ext cx="10972800" cy="4922520"/>
        </p:xfrm>
        <a:graphic>
          <a:graphicData uri="http://schemas.openxmlformats.org/drawingml/2006/table">
            <a:tbl>
              <a:tblPr firstRow="1" bandRow="1">
                <a:tableStyleId>{12ACAA50-B3C0-4FEF-8DD3-66675128A787}</a:tableStyleId>
              </a:tblPr>
              <a:tblGrid>
                <a:gridCol w="3657600">
                  <a:extLst>
                    <a:ext uri="{9D8B030D-6E8A-4147-A177-3AD203B41FA5}">
                      <a16:colId xmlns:a16="http://schemas.microsoft.com/office/drawing/2014/main" val="1010020516"/>
                    </a:ext>
                  </a:extLst>
                </a:gridCol>
                <a:gridCol w="3657600">
                  <a:extLst>
                    <a:ext uri="{9D8B030D-6E8A-4147-A177-3AD203B41FA5}">
                      <a16:colId xmlns:a16="http://schemas.microsoft.com/office/drawing/2014/main" val="3309321017"/>
                    </a:ext>
                  </a:extLst>
                </a:gridCol>
                <a:gridCol w="3657600">
                  <a:extLst>
                    <a:ext uri="{9D8B030D-6E8A-4147-A177-3AD203B41FA5}">
                      <a16:colId xmlns:a16="http://schemas.microsoft.com/office/drawing/2014/main" val="2372131001"/>
                    </a:ext>
                  </a:extLst>
                </a:gridCol>
              </a:tblGrid>
              <a:tr h="249790">
                <a:tc>
                  <a:txBody>
                    <a:bodyPr/>
                    <a:lstStyle/>
                    <a:p>
                      <a:pPr algn="ctr"/>
                      <a:r>
                        <a:rPr lang="en-US" sz="1100" b="1"/>
                        <a:t>Ngành</a:t>
                      </a:r>
                    </a:p>
                  </a:txBody>
                  <a:tcPr/>
                </a:tc>
                <a:tc>
                  <a:txBody>
                    <a:bodyPr/>
                    <a:lstStyle/>
                    <a:p>
                      <a:pPr algn="ctr"/>
                      <a:r>
                        <a:rPr lang="en-US" sz="1100" b="1"/>
                        <a:t>Sản</a:t>
                      </a:r>
                      <a:r>
                        <a:rPr lang="en-US" sz="1100" b="1" baseline="0"/>
                        <a:t> phẩm</a:t>
                      </a:r>
                      <a:endParaRPr lang="en-US" sz="1100" b="1"/>
                    </a:p>
                  </a:txBody>
                  <a:tcPr/>
                </a:tc>
                <a:tc>
                  <a:txBody>
                    <a:bodyPr/>
                    <a:lstStyle/>
                    <a:p>
                      <a:pPr algn="ctr"/>
                      <a:r>
                        <a:rPr lang="en-US" sz="1100" b="1"/>
                        <a:t>Tiềm</a:t>
                      </a:r>
                      <a:r>
                        <a:rPr lang="en-US" sz="1100" b="1" baseline="0"/>
                        <a:t> năng tiết kiệm (%)</a:t>
                      </a:r>
                      <a:endParaRPr lang="en-US" sz="1100" b="1"/>
                    </a:p>
                  </a:txBody>
                  <a:tcPr/>
                </a:tc>
                <a:extLst>
                  <a:ext uri="{0D108BD9-81ED-4DB2-BD59-A6C34878D82A}">
                    <a16:rowId xmlns:a16="http://schemas.microsoft.com/office/drawing/2014/main" val="2875342284"/>
                  </a:ext>
                </a:extLst>
              </a:tr>
              <a:tr h="249790">
                <a:tc rowSpan="2">
                  <a:txBody>
                    <a:bodyPr/>
                    <a:lstStyle/>
                    <a:p>
                      <a:pPr algn="l"/>
                      <a:r>
                        <a:rPr lang="en-US" sz="1100"/>
                        <a:t>Đồ</a:t>
                      </a:r>
                      <a:r>
                        <a:rPr lang="en-US" sz="1100" baseline="0"/>
                        <a:t> uống</a:t>
                      </a:r>
                      <a:endParaRPr lang="en-US" sz="1100"/>
                    </a:p>
                  </a:txBody>
                  <a:tcPr/>
                </a:tc>
                <a:tc>
                  <a:txBody>
                    <a:bodyPr/>
                    <a:lstStyle/>
                    <a:p>
                      <a:r>
                        <a:rPr lang="en-US" sz="1100"/>
                        <a:t>Bia</a:t>
                      </a:r>
                    </a:p>
                  </a:txBody>
                  <a:tcPr/>
                </a:tc>
                <a:tc>
                  <a:txBody>
                    <a:bodyPr/>
                    <a:lstStyle/>
                    <a:p>
                      <a:r>
                        <a:rPr lang="en-US" sz="1100"/>
                        <a:t>9 - 12</a:t>
                      </a:r>
                    </a:p>
                  </a:txBody>
                  <a:tcPr/>
                </a:tc>
                <a:extLst>
                  <a:ext uri="{0D108BD9-81ED-4DB2-BD59-A6C34878D82A}">
                    <a16:rowId xmlns:a16="http://schemas.microsoft.com/office/drawing/2014/main" val="2797524854"/>
                  </a:ext>
                </a:extLst>
              </a:tr>
              <a:tr h="249790">
                <a:tc vMerge="1">
                  <a:txBody>
                    <a:bodyPr/>
                    <a:lstStyle/>
                    <a:p>
                      <a:endParaRPr lang="en-US" sz="1100"/>
                    </a:p>
                  </a:txBody>
                  <a:tcPr/>
                </a:tc>
                <a:tc>
                  <a:txBody>
                    <a:bodyPr/>
                    <a:lstStyle/>
                    <a:p>
                      <a:r>
                        <a:rPr lang="en-US" sz="1100"/>
                        <a:t>Đồ</a:t>
                      </a:r>
                      <a:r>
                        <a:rPr lang="en-US" sz="1100" baseline="0"/>
                        <a:t> uống không có cồn</a:t>
                      </a:r>
                      <a:endParaRPr lang="en-US" sz="1100"/>
                    </a:p>
                  </a:txBody>
                  <a:tcPr/>
                </a:tc>
                <a:tc>
                  <a:txBody>
                    <a:bodyPr/>
                    <a:lstStyle/>
                    <a:p>
                      <a:r>
                        <a:rPr lang="en-US" sz="1100"/>
                        <a:t>4 - 9</a:t>
                      </a:r>
                    </a:p>
                  </a:txBody>
                  <a:tcPr/>
                </a:tc>
                <a:extLst>
                  <a:ext uri="{0D108BD9-81ED-4DB2-BD59-A6C34878D82A}">
                    <a16:rowId xmlns:a16="http://schemas.microsoft.com/office/drawing/2014/main" val="839945901"/>
                  </a:ext>
                </a:extLst>
              </a:tr>
              <a:tr h="249790">
                <a:tc rowSpan="5">
                  <a:txBody>
                    <a:bodyPr/>
                    <a:lstStyle/>
                    <a:p>
                      <a:pPr algn="l"/>
                      <a:r>
                        <a:rPr lang="en-US" sz="1100"/>
                        <a:t>Nhựa</a:t>
                      </a:r>
                    </a:p>
                  </a:txBody>
                  <a:tcPr/>
                </a:tc>
                <a:tc>
                  <a:txBody>
                    <a:bodyPr/>
                    <a:lstStyle/>
                    <a:p>
                      <a:r>
                        <a:rPr lang="en-US" sz="1100"/>
                        <a:t>Nhựa</a:t>
                      </a:r>
                      <a:r>
                        <a:rPr lang="en-US" sz="1100" baseline="0"/>
                        <a:t> tiêu dùng</a:t>
                      </a:r>
                      <a:endParaRPr lang="en-US" sz="1100"/>
                    </a:p>
                  </a:txBody>
                  <a:tcPr/>
                </a:tc>
                <a:tc>
                  <a:txBody>
                    <a:bodyPr/>
                    <a:lstStyle/>
                    <a:p>
                      <a:r>
                        <a:rPr lang="en-US" sz="1100" dirty="0"/>
                        <a:t>9 -</a:t>
                      </a:r>
                      <a:r>
                        <a:rPr lang="en-US" sz="1100" baseline="0" dirty="0"/>
                        <a:t> </a:t>
                      </a:r>
                      <a:r>
                        <a:rPr lang="en-US" sz="1100" dirty="0"/>
                        <a:t>13</a:t>
                      </a:r>
                    </a:p>
                  </a:txBody>
                  <a:tcPr/>
                </a:tc>
                <a:extLst>
                  <a:ext uri="{0D108BD9-81ED-4DB2-BD59-A6C34878D82A}">
                    <a16:rowId xmlns:a16="http://schemas.microsoft.com/office/drawing/2014/main" val="1770021147"/>
                  </a:ext>
                </a:extLst>
              </a:tr>
              <a:tr h="249790">
                <a:tc vMerge="1">
                  <a:txBody>
                    <a:bodyPr/>
                    <a:lstStyle/>
                    <a:p>
                      <a:endParaRPr lang="en-US" sz="1100"/>
                    </a:p>
                  </a:txBody>
                  <a:tcPr/>
                </a:tc>
                <a:tc>
                  <a:txBody>
                    <a:bodyPr/>
                    <a:lstStyle/>
                    <a:p>
                      <a:r>
                        <a:rPr lang="en-US" sz="1100"/>
                        <a:t>Nhựa</a:t>
                      </a:r>
                      <a:r>
                        <a:rPr lang="en-US" sz="1100" baseline="0"/>
                        <a:t> xây dựng</a:t>
                      </a:r>
                      <a:endParaRPr lang="en-US" sz="1100"/>
                    </a:p>
                  </a:txBody>
                  <a:tcPr/>
                </a:tc>
                <a:tc>
                  <a:txBody>
                    <a:bodyPr/>
                    <a:lstStyle/>
                    <a:p>
                      <a:r>
                        <a:rPr lang="en-US" sz="1100"/>
                        <a:t>5 - 14</a:t>
                      </a:r>
                    </a:p>
                  </a:txBody>
                  <a:tcPr/>
                </a:tc>
                <a:extLst>
                  <a:ext uri="{0D108BD9-81ED-4DB2-BD59-A6C34878D82A}">
                    <a16:rowId xmlns:a16="http://schemas.microsoft.com/office/drawing/2014/main" val="3630527279"/>
                  </a:ext>
                </a:extLst>
              </a:tr>
              <a:tr h="249790">
                <a:tc vMerge="1">
                  <a:txBody>
                    <a:bodyPr/>
                    <a:lstStyle/>
                    <a:p>
                      <a:endParaRPr lang="en-US" sz="1100"/>
                    </a:p>
                  </a:txBody>
                  <a:tcPr/>
                </a:tc>
                <a:tc>
                  <a:txBody>
                    <a:bodyPr/>
                    <a:lstStyle/>
                    <a:p>
                      <a:r>
                        <a:rPr lang="en-US" sz="1100"/>
                        <a:t>Bao bì</a:t>
                      </a:r>
                    </a:p>
                  </a:txBody>
                  <a:tcPr/>
                </a:tc>
                <a:tc>
                  <a:txBody>
                    <a:bodyPr/>
                    <a:lstStyle/>
                    <a:p>
                      <a:r>
                        <a:rPr lang="en-US" sz="1100"/>
                        <a:t>4 - 12</a:t>
                      </a:r>
                    </a:p>
                  </a:txBody>
                  <a:tcPr/>
                </a:tc>
                <a:extLst>
                  <a:ext uri="{0D108BD9-81ED-4DB2-BD59-A6C34878D82A}">
                    <a16:rowId xmlns:a16="http://schemas.microsoft.com/office/drawing/2014/main" val="3754463841"/>
                  </a:ext>
                </a:extLst>
              </a:tr>
              <a:tr h="249790">
                <a:tc vMerge="1">
                  <a:txBody>
                    <a:bodyPr/>
                    <a:lstStyle/>
                    <a:p>
                      <a:endParaRPr lang="en-US" sz="1100"/>
                    </a:p>
                  </a:txBody>
                  <a:tcPr/>
                </a:tc>
                <a:tc>
                  <a:txBody>
                    <a:bodyPr/>
                    <a:lstStyle/>
                    <a:p>
                      <a:r>
                        <a:rPr lang="en-US" sz="1100"/>
                        <a:t>Chai nhựa</a:t>
                      </a:r>
                    </a:p>
                  </a:txBody>
                  <a:tcPr/>
                </a:tc>
                <a:tc>
                  <a:txBody>
                    <a:bodyPr/>
                    <a:lstStyle/>
                    <a:p>
                      <a:r>
                        <a:rPr lang="en-US" sz="1100"/>
                        <a:t>5 - 14.5</a:t>
                      </a:r>
                    </a:p>
                  </a:txBody>
                  <a:tcPr/>
                </a:tc>
                <a:extLst>
                  <a:ext uri="{0D108BD9-81ED-4DB2-BD59-A6C34878D82A}">
                    <a16:rowId xmlns:a16="http://schemas.microsoft.com/office/drawing/2014/main" val="4193071883"/>
                  </a:ext>
                </a:extLst>
              </a:tr>
              <a:tr h="249790">
                <a:tc vMerge="1">
                  <a:txBody>
                    <a:bodyPr/>
                    <a:lstStyle/>
                    <a:p>
                      <a:endParaRPr lang="en-US" sz="1100"/>
                    </a:p>
                  </a:txBody>
                  <a:tcPr/>
                </a:tc>
                <a:tc>
                  <a:txBody>
                    <a:bodyPr/>
                    <a:lstStyle/>
                    <a:p>
                      <a:r>
                        <a:rPr lang="en-US" sz="1100"/>
                        <a:t>Túi</a:t>
                      </a:r>
                      <a:r>
                        <a:rPr lang="en-US" sz="1100" baseline="0"/>
                        <a:t> nhựa</a:t>
                      </a:r>
                      <a:endParaRPr lang="en-US" sz="1100"/>
                    </a:p>
                  </a:txBody>
                  <a:tcPr/>
                </a:tc>
                <a:tc>
                  <a:txBody>
                    <a:bodyPr/>
                    <a:lstStyle/>
                    <a:p>
                      <a:r>
                        <a:rPr lang="en-US" sz="1100"/>
                        <a:t>11 - 17</a:t>
                      </a:r>
                    </a:p>
                  </a:txBody>
                  <a:tcPr/>
                </a:tc>
                <a:extLst>
                  <a:ext uri="{0D108BD9-81ED-4DB2-BD59-A6C34878D82A}">
                    <a16:rowId xmlns:a16="http://schemas.microsoft.com/office/drawing/2014/main" val="2180894897"/>
                  </a:ext>
                </a:extLst>
              </a:tr>
              <a:tr h="249790">
                <a:tc rowSpan="4">
                  <a:txBody>
                    <a:bodyPr/>
                    <a:lstStyle/>
                    <a:p>
                      <a:pPr algn="l"/>
                      <a:r>
                        <a:rPr lang="en-US" sz="1100"/>
                        <a:t>Giấy</a:t>
                      </a:r>
                    </a:p>
                  </a:txBody>
                  <a:tcPr/>
                </a:tc>
                <a:tc>
                  <a:txBody>
                    <a:bodyPr/>
                    <a:lstStyle/>
                    <a:p>
                      <a:r>
                        <a:rPr lang="en-US" sz="1100"/>
                        <a:t>Bột</a:t>
                      </a:r>
                      <a:r>
                        <a:rPr lang="en-US" sz="1100" baseline="0"/>
                        <a:t> giấy</a:t>
                      </a:r>
                      <a:endParaRPr lang="en-US" sz="1100"/>
                    </a:p>
                  </a:txBody>
                  <a:tcPr/>
                </a:tc>
                <a:tc>
                  <a:txBody>
                    <a:bodyPr/>
                    <a:lstStyle/>
                    <a:p>
                      <a:r>
                        <a:rPr lang="en-US" sz="1100"/>
                        <a:t>6.8</a:t>
                      </a:r>
                    </a:p>
                  </a:txBody>
                  <a:tcPr/>
                </a:tc>
                <a:extLst>
                  <a:ext uri="{0D108BD9-81ED-4DB2-BD59-A6C34878D82A}">
                    <a16:rowId xmlns:a16="http://schemas.microsoft.com/office/drawing/2014/main" val="738160853"/>
                  </a:ext>
                </a:extLst>
              </a:tr>
              <a:tr h="249790">
                <a:tc vMerge="1">
                  <a:txBody>
                    <a:bodyPr/>
                    <a:lstStyle/>
                    <a:p>
                      <a:endParaRPr lang="en-US" sz="1100"/>
                    </a:p>
                  </a:txBody>
                  <a:tcPr/>
                </a:tc>
                <a:tc>
                  <a:txBody>
                    <a:bodyPr/>
                    <a:lstStyle/>
                    <a:p>
                      <a:r>
                        <a:rPr lang="en-US" sz="1100"/>
                        <a:t>Bao bì</a:t>
                      </a:r>
                    </a:p>
                  </a:txBody>
                  <a:tcPr/>
                </a:tc>
                <a:tc>
                  <a:txBody>
                    <a:bodyPr/>
                    <a:lstStyle/>
                    <a:p>
                      <a:r>
                        <a:rPr lang="en-US" sz="1100"/>
                        <a:t>3.8</a:t>
                      </a:r>
                    </a:p>
                  </a:txBody>
                  <a:tcPr/>
                </a:tc>
                <a:extLst>
                  <a:ext uri="{0D108BD9-81ED-4DB2-BD59-A6C34878D82A}">
                    <a16:rowId xmlns:a16="http://schemas.microsoft.com/office/drawing/2014/main" val="466615656"/>
                  </a:ext>
                </a:extLst>
              </a:tr>
              <a:tr h="249790">
                <a:tc vMerge="1">
                  <a:txBody>
                    <a:bodyPr/>
                    <a:lstStyle/>
                    <a:p>
                      <a:endParaRPr lang="en-US" sz="1100"/>
                    </a:p>
                  </a:txBody>
                  <a:tcPr/>
                </a:tc>
                <a:tc>
                  <a:txBody>
                    <a:bodyPr/>
                    <a:lstStyle/>
                    <a:p>
                      <a:r>
                        <a:rPr lang="en-US" sz="1100"/>
                        <a:t>Giấy in</a:t>
                      </a:r>
                    </a:p>
                  </a:txBody>
                  <a:tcPr/>
                </a:tc>
                <a:tc>
                  <a:txBody>
                    <a:bodyPr/>
                    <a:lstStyle/>
                    <a:p>
                      <a:r>
                        <a:rPr lang="en-US" sz="1100"/>
                        <a:t>4.4</a:t>
                      </a:r>
                    </a:p>
                  </a:txBody>
                  <a:tcPr/>
                </a:tc>
                <a:extLst>
                  <a:ext uri="{0D108BD9-81ED-4DB2-BD59-A6C34878D82A}">
                    <a16:rowId xmlns:a16="http://schemas.microsoft.com/office/drawing/2014/main" val="2156849599"/>
                  </a:ext>
                </a:extLst>
              </a:tr>
              <a:tr h="249790">
                <a:tc vMerge="1">
                  <a:txBody>
                    <a:bodyPr/>
                    <a:lstStyle/>
                    <a:p>
                      <a:endParaRPr lang="en-US" sz="1100"/>
                    </a:p>
                  </a:txBody>
                  <a:tcPr/>
                </a:tc>
                <a:tc>
                  <a:txBody>
                    <a:bodyPr/>
                    <a:lstStyle/>
                    <a:p>
                      <a:r>
                        <a:rPr lang="en-US" sz="1100"/>
                        <a:t>Giấy vệ</a:t>
                      </a:r>
                      <a:r>
                        <a:rPr lang="en-US" sz="1100" baseline="0"/>
                        <a:t> sinh</a:t>
                      </a:r>
                      <a:endParaRPr lang="en-US" sz="1100"/>
                    </a:p>
                  </a:txBody>
                  <a:tcPr/>
                </a:tc>
                <a:tc>
                  <a:txBody>
                    <a:bodyPr/>
                    <a:lstStyle/>
                    <a:p>
                      <a:r>
                        <a:rPr lang="en-US" sz="1100"/>
                        <a:t>3.8</a:t>
                      </a:r>
                    </a:p>
                  </a:txBody>
                  <a:tcPr/>
                </a:tc>
                <a:extLst>
                  <a:ext uri="{0D108BD9-81ED-4DB2-BD59-A6C34878D82A}">
                    <a16:rowId xmlns:a16="http://schemas.microsoft.com/office/drawing/2014/main" val="2334656543"/>
                  </a:ext>
                </a:extLst>
              </a:tr>
              <a:tr h="249790">
                <a:tc rowSpan="4">
                  <a:txBody>
                    <a:bodyPr/>
                    <a:lstStyle/>
                    <a:p>
                      <a:pPr algn="l"/>
                      <a:r>
                        <a:rPr lang="en-US" sz="1100"/>
                        <a:t>Hóa</a:t>
                      </a:r>
                      <a:r>
                        <a:rPr lang="en-US" sz="1100" baseline="0"/>
                        <a:t> chất</a:t>
                      </a:r>
                      <a:endParaRPr lang="en-US" sz="1100"/>
                    </a:p>
                  </a:txBody>
                  <a:tcPr/>
                </a:tc>
                <a:tc>
                  <a:txBody>
                    <a:bodyPr/>
                    <a:lstStyle/>
                    <a:p>
                      <a:r>
                        <a:rPr lang="en-US" sz="1100"/>
                        <a:t>Cao su SVR 10CV, 20CV</a:t>
                      </a:r>
                    </a:p>
                  </a:txBody>
                  <a:tcPr/>
                </a:tc>
                <a:tc>
                  <a:txBody>
                    <a:bodyPr/>
                    <a:lstStyle/>
                    <a:p>
                      <a:r>
                        <a:rPr lang="en-US" sz="1100"/>
                        <a:t>9.4 - 32.7</a:t>
                      </a:r>
                    </a:p>
                  </a:txBody>
                  <a:tcPr/>
                </a:tc>
                <a:extLst>
                  <a:ext uri="{0D108BD9-81ED-4DB2-BD59-A6C34878D82A}">
                    <a16:rowId xmlns:a16="http://schemas.microsoft.com/office/drawing/2014/main" val="3370359113"/>
                  </a:ext>
                </a:extLst>
              </a:tr>
              <a:tr h="249790">
                <a:tc vMerge="1">
                  <a:txBody>
                    <a:bodyPr/>
                    <a:lstStyle/>
                    <a:p>
                      <a:endParaRPr lang="en-US" sz="1100"/>
                    </a:p>
                  </a:txBody>
                  <a:tcPr/>
                </a:tc>
                <a:tc>
                  <a:txBody>
                    <a:bodyPr/>
                    <a:lstStyle/>
                    <a:p>
                      <a:r>
                        <a:rPr lang="en-US" sz="1100"/>
                        <a:t>Cao</a:t>
                      </a:r>
                      <a:r>
                        <a:rPr lang="en-US" sz="1100" baseline="0"/>
                        <a:t> su SSVR 10, 20</a:t>
                      </a:r>
                      <a:endParaRPr lang="en-US" sz="1100"/>
                    </a:p>
                  </a:txBody>
                  <a:tcPr/>
                </a:tc>
                <a:tc>
                  <a:txBody>
                    <a:bodyPr/>
                    <a:lstStyle/>
                    <a:p>
                      <a:r>
                        <a:rPr lang="en-US" sz="1100"/>
                        <a:t>9.8 - 32.7</a:t>
                      </a:r>
                    </a:p>
                  </a:txBody>
                  <a:tcPr/>
                </a:tc>
                <a:extLst>
                  <a:ext uri="{0D108BD9-81ED-4DB2-BD59-A6C34878D82A}">
                    <a16:rowId xmlns:a16="http://schemas.microsoft.com/office/drawing/2014/main" val="2700973333"/>
                  </a:ext>
                </a:extLst>
              </a:tr>
              <a:tr h="249790">
                <a:tc vMerge="1">
                  <a:txBody>
                    <a:bodyPr/>
                    <a:lstStyle/>
                    <a:p>
                      <a:endParaRPr lang="en-US" sz="1100"/>
                    </a:p>
                  </a:txBody>
                  <a:tcPr/>
                </a:tc>
                <a:tc>
                  <a:txBody>
                    <a:bodyPr/>
                    <a:lstStyle/>
                    <a:p>
                      <a:r>
                        <a:rPr lang="en-US" sz="1100"/>
                        <a:t>Phân</a:t>
                      </a:r>
                      <a:r>
                        <a:rPr lang="en-US" sz="1100" baseline="0"/>
                        <a:t> bón</a:t>
                      </a:r>
                      <a:endParaRPr lang="en-US" sz="1100"/>
                    </a:p>
                  </a:txBody>
                  <a:tcPr/>
                </a:tc>
                <a:tc>
                  <a:txBody>
                    <a:bodyPr/>
                    <a:lstStyle/>
                    <a:p>
                      <a:r>
                        <a:rPr lang="en-US" sz="1100"/>
                        <a:t>1.4 - 5.4</a:t>
                      </a:r>
                    </a:p>
                  </a:txBody>
                  <a:tcPr/>
                </a:tc>
                <a:extLst>
                  <a:ext uri="{0D108BD9-81ED-4DB2-BD59-A6C34878D82A}">
                    <a16:rowId xmlns:a16="http://schemas.microsoft.com/office/drawing/2014/main" val="3227782684"/>
                  </a:ext>
                </a:extLst>
              </a:tr>
              <a:tr h="249790">
                <a:tc vMerge="1">
                  <a:txBody>
                    <a:bodyPr/>
                    <a:lstStyle/>
                    <a:p>
                      <a:endParaRPr lang="en-US" sz="1100"/>
                    </a:p>
                  </a:txBody>
                  <a:tcPr/>
                </a:tc>
                <a:tc>
                  <a:txBody>
                    <a:bodyPr/>
                    <a:lstStyle/>
                    <a:p>
                      <a:r>
                        <a:rPr lang="en-US" sz="1100"/>
                        <a:t>Sơn</a:t>
                      </a:r>
                      <a:r>
                        <a:rPr lang="en-US" sz="1100" baseline="0"/>
                        <a:t> nước</a:t>
                      </a:r>
                      <a:endParaRPr lang="en-US" sz="1100"/>
                    </a:p>
                  </a:txBody>
                  <a:tcPr/>
                </a:tc>
                <a:tc>
                  <a:txBody>
                    <a:bodyPr/>
                    <a:lstStyle/>
                    <a:p>
                      <a:r>
                        <a:rPr lang="en-US" sz="1100"/>
                        <a:t>20 - 30</a:t>
                      </a:r>
                    </a:p>
                  </a:txBody>
                  <a:tcPr/>
                </a:tc>
                <a:extLst>
                  <a:ext uri="{0D108BD9-81ED-4DB2-BD59-A6C34878D82A}">
                    <a16:rowId xmlns:a16="http://schemas.microsoft.com/office/drawing/2014/main" val="1462885676"/>
                  </a:ext>
                </a:extLst>
              </a:tr>
              <a:tr h="249790">
                <a:tc rowSpan="3">
                  <a:txBody>
                    <a:bodyPr/>
                    <a:lstStyle/>
                    <a:p>
                      <a:pPr algn="l"/>
                      <a:r>
                        <a:rPr lang="en-US" sz="1100"/>
                        <a:t>Sản</a:t>
                      </a:r>
                      <a:r>
                        <a:rPr lang="en-US" sz="1100" baseline="0"/>
                        <a:t> phẩm ngành c</a:t>
                      </a:r>
                      <a:r>
                        <a:rPr lang="en-US" sz="1100"/>
                        <a:t>ông</a:t>
                      </a:r>
                      <a:r>
                        <a:rPr lang="en-US" sz="1100" baseline="0"/>
                        <a:t> nghiệp nặng</a:t>
                      </a:r>
                      <a:endParaRPr lang="en-US" sz="1100"/>
                    </a:p>
                  </a:txBody>
                  <a:tcPr/>
                </a:tc>
                <a:tc>
                  <a:txBody>
                    <a:bodyPr/>
                    <a:lstStyle/>
                    <a:p>
                      <a:r>
                        <a:rPr lang="en-US" sz="1100"/>
                        <a:t>Thép</a:t>
                      </a:r>
                      <a:r>
                        <a:rPr lang="en-US" sz="1100" baseline="0"/>
                        <a:t> thành phẩm</a:t>
                      </a:r>
                      <a:endParaRPr lang="en-US" sz="1100"/>
                    </a:p>
                  </a:txBody>
                  <a:tcPr/>
                </a:tc>
                <a:tc>
                  <a:txBody>
                    <a:bodyPr/>
                    <a:lstStyle/>
                    <a:p>
                      <a:r>
                        <a:rPr lang="en-US" sz="1100"/>
                        <a:t>13</a:t>
                      </a:r>
                    </a:p>
                  </a:txBody>
                  <a:tcPr/>
                </a:tc>
                <a:extLst>
                  <a:ext uri="{0D108BD9-81ED-4DB2-BD59-A6C34878D82A}">
                    <a16:rowId xmlns:a16="http://schemas.microsoft.com/office/drawing/2014/main" val="917951248"/>
                  </a:ext>
                </a:extLst>
              </a:tr>
              <a:tr h="249790">
                <a:tc vMerge="1">
                  <a:txBody>
                    <a:bodyPr/>
                    <a:lstStyle/>
                    <a:p>
                      <a:endParaRPr lang="en-US" sz="1100"/>
                    </a:p>
                  </a:txBody>
                  <a:tcPr/>
                </a:tc>
                <a:tc>
                  <a:txBody>
                    <a:bodyPr/>
                    <a:lstStyle/>
                    <a:p>
                      <a:r>
                        <a:rPr lang="en-US" sz="1100"/>
                        <a:t>Xi măng</a:t>
                      </a:r>
                    </a:p>
                  </a:txBody>
                  <a:tcPr/>
                </a:tc>
                <a:tc>
                  <a:txBody>
                    <a:bodyPr/>
                    <a:lstStyle/>
                    <a:p>
                      <a:r>
                        <a:rPr lang="en-US" sz="1100"/>
                        <a:t>14</a:t>
                      </a:r>
                    </a:p>
                  </a:txBody>
                  <a:tcPr/>
                </a:tc>
                <a:extLst>
                  <a:ext uri="{0D108BD9-81ED-4DB2-BD59-A6C34878D82A}">
                    <a16:rowId xmlns:a16="http://schemas.microsoft.com/office/drawing/2014/main" val="648734119"/>
                  </a:ext>
                </a:extLst>
              </a:tr>
              <a:tr h="249790">
                <a:tc vMerge="1">
                  <a:txBody>
                    <a:bodyPr/>
                    <a:lstStyle/>
                    <a:p>
                      <a:endParaRPr lang="en-US" sz="1100"/>
                    </a:p>
                  </a:txBody>
                  <a:tcPr/>
                </a:tc>
                <a:tc>
                  <a:txBody>
                    <a:bodyPr/>
                    <a:lstStyle/>
                    <a:p>
                      <a:r>
                        <a:rPr lang="en-US" sz="1100"/>
                        <a:t>Sợi</a:t>
                      </a:r>
                      <a:r>
                        <a:rPr lang="en-US" sz="1100" baseline="0"/>
                        <a:t> dệt</a:t>
                      </a:r>
                      <a:endParaRPr lang="en-US" sz="1100"/>
                    </a:p>
                  </a:txBody>
                  <a:tcPr/>
                </a:tc>
                <a:tc>
                  <a:txBody>
                    <a:bodyPr/>
                    <a:lstStyle/>
                    <a:p>
                      <a:r>
                        <a:rPr lang="en-US" sz="1100" dirty="0"/>
                        <a:t>14</a:t>
                      </a:r>
                    </a:p>
                  </a:txBody>
                  <a:tcPr/>
                </a:tc>
                <a:extLst>
                  <a:ext uri="{0D108BD9-81ED-4DB2-BD59-A6C34878D82A}">
                    <a16:rowId xmlns:a16="http://schemas.microsoft.com/office/drawing/2014/main" val="3704673215"/>
                  </a:ext>
                </a:extLst>
              </a:tr>
            </a:tbl>
          </a:graphicData>
        </a:graphic>
      </p:graphicFrame>
    </p:spTree>
    <p:extLst>
      <p:ext uri="{BB962C8B-B14F-4D97-AF65-F5344CB8AC3E}">
        <p14:creationId xmlns:p14="http://schemas.microsoft.com/office/powerpoint/2010/main" val="1708728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idx="4294967295"/>
          </p:nvPr>
        </p:nvSpPr>
        <p:spPr>
          <a:xfrm>
            <a:off x="609600" y="1219964"/>
            <a:ext cx="10972800" cy="495200"/>
          </a:xfrm>
        </p:spPr>
        <p:txBody>
          <a:bodyPr>
            <a:noAutofit/>
          </a:bodyPr>
          <a:lstStyle/>
          <a:p>
            <a:pPr algn="ctr"/>
            <a:r>
              <a:rPr lang="vi-VN" dirty="0">
                <a:solidFill>
                  <a:schemeClr val="accent1">
                    <a:lumMod val="50000"/>
                  </a:schemeClr>
                </a:solidFill>
                <a:latin typeface="Arial" panose="020B0604020202020204" pitchFamily="34" charset="0"/>
              </a:rPr>
              <a:t>Thực trạng sử dụng năng lượng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4294967295"/>
          </p:nvPr>
        </p:nvSpPr>
        <p:spPr bwMode="auto">
          <a:xfrm>
            <a:off x="609600" y="1946752"/>
            <a:ext cx="10972800" cy="4057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Tỷ</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trọng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tiêu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thụ</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chiếm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khoảng</a:t>
            </a:r>
            <a:r>
              <a:rPr lang="en-US" altLang="en-US" sz="1800" dirty="0">
                <a:solidFill>
                  <a:schemeClr val="tx1"/>
                </a:solidFill>
                <a:latin typeface="Arial" panose="020B0604020202020204" pitchFamily="34" charset="0"/>
              </a:rPr>
              <a:t> 47% </a:t>
            </a:r>
            <a:r>
              <a:rPr lang="en-US" altLang="en-US" sz="1800" dirty="0" err="1">
                <a:solidFill>
                  <a:schemeClr val="tx1"/>
                </a:solidFill>
                <a:latin typeface="Arial" panose="020B0604020202020204" pitchFamily="34" charset="0"/>
              </a:rPr>
              <a:t>tổng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cả</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nước</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Các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ngành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nghiệp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tiêu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thụ</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nhiều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sản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xuất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thép</a:t>
            </a:r>
            <a:r>
              <a:rPr lang="en-US" altLang="en-US" sz="1800" dirty="0">
                <a:solidFill>
                  <a:schemeClr val="tx1"/>
                </a:solidFill>
                <a:latin typeface="Arial" panose="020B0604020202020204" pitchFamily="34" charset="0"/>
                <a:cs typeface="Arial" panose="020B0604020202020204" pitchFamily="34" charset="0"/>
              </a:rPr>
              <a:t>, xi </a:t>
            </a:r>
            <a:r>
              <a:rPr lang="en-US" altLang="en-US" sz="1800" dirty="0" err="1">
                <a:solidFill>
                  <a:schemeClr val="tx1"/>
                </a:solidFill>
                <a:latin typeface="Arial" panose="020B0604020202020204" pitchFamily="34" charset="0"/>
                <a:cs typeface="Arial" panose="020B0604020202020204" pitchFamily="34" charset="0"/>
              </a:rPr>
              <a:t>măng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dệt</a:t>
            </a:r>
            <a:r>
              <a:rPr lang="en-US" altLang="en-US" sz="1800" dirty="0">
                <a:solidFill>
                  <a:schemeClr val="tx1"/>
                </a:solidFill>
                <a:latin typeface="Arial" panose="020B0604020202020204" pitchFamily="34" charset="0"/>
                <a:cs typeface="Arial" panose="020B0604020202020204" pitchFamily="34" charset="0"/>
              </a:rPr>
              <a:t> may, </a:t>
            </a:r>
            <a:r>
              <a:rPr lang="en-US" altLang="en-US" sz="1800" dirty="0" err="1">
                <a:solidFill>
                  <a:schemeClr val="tx1"/>
                </a:solidFill>
                <a:latin typeface="Arial" panose="020B0604020202020204" pitchFamily="34" charset="0"/>
                <a:cs typeface="Arial" panose="020B0604020202020204" pitchFamily="34" charset="0"/>
              </a:rPr>
              <a:t>chế</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biến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gỗ</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hóa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chất</a:t>
            </a:r>
            <a:r>
              <a:rPr lang="en-US" altLang="en-US" sz="1800" dirty="0">
                <a:solidFill>
                  <a:schemeClr val="tx1"/>
                </a:solidFill>
                <a:latin typeface="Arial" panose="020B0604020202020204" pitchFamily="34" charset="0"/>
                <a:cs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này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tiêu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thụ</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khoảng</a:t>
            </a:r>
            <a:r>
              <a:rPr lang="en-US" altLang="en-US" sz="1800" dirty="0">
                <a:solidFill>
                  <a:schemeClr val="tx1"/>
                </a:solidFill>
                <a:latin typeface="Arial" panose="020B0604020202020204" pitchFamily="34" charset="0"/>
                <a:cs typeface="Arial" panose="020B0604020202020204" pitchFamily="34" charset="0"/>
              </a:rPr>
              <a:t> 70%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của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toàn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Hiệu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quả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sử</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dụng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vẫn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chưa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có</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sự</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đáng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kể</a:t>
            </a:r>
            <a:r>
              <a:rPr lang="en-US" altLang="en-US" sz="1800" dirty="0">
                <a:solidFill>
                  <a:schemeClr val="tx1"/>
                </a:solidFill>
                <a:latin typeface="Arial" panose="020B0604020202020204" pitchFamily="34" charset="0"/>
              </a:rPr>
              <a:t> do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hậu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lý</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kém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quả</a:t>
            </a:r>
            <a:r>
              <a:rPr lang="en-US" altLang="en-US" sz="1800" dirty="0">
                <a:solidFill>
                  <a:schemeClr val="tx1"/>
                </a:solidFill>
                <a:latin typeface="Arial" panose="020B0604020202020204" pitchFamily="34" charset="0"/>
              </a:rPr>
              <a:t>. </a:t>
            </a:r>
          </a:p>
        </p:txBody>
      </p:sp>
    </p:spTree>
    <p:extLst>
      <p:ext uri="{BB962C8B-B14F-4D97-AF65-F5344CB8AC3E}">
        <p14:creationId xmlns:p14="http://schemas.microsoft.com/office/powerpoint/2010/main" val="5317931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idx="4294967295"/>
          </p:nvPr>
        </p:nvSpPr>
        <p:spPr>
          <a:xfrm>
            <a:off x="2241631" y="1150517"/>
            <a:ext cx="10972800" cy="495200"/>
          </a:xfrm>
        </p:spPr>
        <p:txBody>
          <a:bodyPr>
            <a:noAutofit/>
          </a:bodyPr>
          <a:lstStyle/>
          <a:p>
            <a:r>
              <a:rPr lang="vi-VN" dirty="0">
                <a:solidFill>
                  <a:schemeClr val="accent1">
                    <a:lumMod val="50000"/>
                  </a:schemeClr>
                </a:solidFill>
                <a:latin typeface="Arial" panose="020B0604020202020204" pitchFamily="34" charset="0"/>
              </a:rPr>
              <a:t>Nguyên nhân tiêu thụ năng lượng cao</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4294967295"/>
          </p:nvPr>
        </p:nvSpPr>
        <p:spPr bwMode="auto">
          <a:xfrm>
            <a:off x="609599" y="1757166"/>
            <a:ext cx="11084119" cy="385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nghệ</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lạc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hậu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Nhiều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vẫn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cũ</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gây</a:t>
            </a:r>
            <a:r>
              <a:rPr lang="en-US" altLang="en-US" sz="1800" dirty="0">
                <a:solidFill>
                  <a:schemeClr val="tx1"/>
                </a:solidFill>
                <a:latin typeface="Arial" panose="020B0604020202020204" pitchFamily="34" charset="0"/>
              </a:rPr>
              <a:t> ô </a:t>
            </a:r>
            <a:r>
              <a:rPr lang="en-US" altLang="en-US" sz="1800" dirty="0" err="1">
                <a:solidFill>
                  <a:schemeClr val="tx1"/>
                </a:solidFill>
                <a:latin typeface="Arial" panose="020B0604020202020204" pitchFamily="34" charset="0"/>
              </a:rPr>
              <a:t>nhiễm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môi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trường</a:t>
            </a:r>
            <a:r>
              <a:rPr lang="en-US" altLang="en-US" sz="1800" dirty="0">
                <a:solidFill>
                  <a:schemeClr val="tx1"/>
                </a:solidFill>
                <a:latin typeface="Arial" panose="020B0604020202020204" pitchFamily="34" charset="0"/>
              </a:rPr>
              <a:t>.</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Thiếu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đầu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tư</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vào</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đổi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mới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Thiếu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nguồn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vốn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động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lực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đầu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tư</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bị</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kiệm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Nhận</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thấp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tiết</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kiệm</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Một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số</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chưa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chú</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trọng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giải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pháp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kiệm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quy</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trình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endParaRPr lang="en-US" altLang="en-US" sz="1800" dirty="0">
              <a:solidFill>
                <a:schemeClr val="tx1"/>
              </a:solidFill>
              <a:latin typeface="Arial" panose="020B0604020202020204" pitchFamily="34" charset="0"/>
            </a:endParaRPr>
          </a:p>
        </p:txBody>
      </p:sp>
    </p:spTree>
    <p:extLst>
      <p:ext uri="{BB962C8B-B14F-4D97-AF65-F5344CB8AC3E}">
        <p14:creationId xmlns:p14="http://schemas.microsoft.com/office/powerpoint/2010/main" val="13292027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idx="4294967295"/>
          </p:nvPr>
        </p:nvSpPr>
        <p:spPr>
          <a:xfrm>
            <a:off x="725347" y="1162091"/>
            <a:ext cx="10972800" cy="495200"/>
          </a:xfrm>
        </p:spPr>
        <p:txBody>
          <a:bodyPr>
            <a:noAutofit/>
          </a:bodyPr>
          <a:lstStyle/>
          <a:p>
            <a:pPr algn="ctr"/>
            <a:r>
              <a:rPr lang="vi-VN" dirty="0">
                <a:solidFill>
                  <a:schemeClr val="accent1">
                    <a:lumMod val="50000"/>
                  </a:schemeClr>
                </a:solidFill>
                <a:latin typeface="Arial" panose="020B0604020202020204" pitchFamily="34" charset="0"/>
              </a:rPr>
              <a:t>Những thách thức trong quản lý và SDNL</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4294967295"/>
          </p:nvPr>
        </p:nvSpPr>
        <p:spPr bwMode="auto">
          <a:xfrm>
            <a:off x="609601" y="1813174"/>
            <a:ext cx="10861481"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nghệ</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Nhiều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sử</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dụng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cũ</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gây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thấp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và</a:t>
            </a:r>
            <a:r>
              <a:rPr lang="en-US" altLang="en-US" sz="1800" dirty="0">
                <a:solidFill>
                  <a:schemeClr val="tx1"/>
                </a:solidFill>
                <a:latin typeface="Arial" panose="020B0604020202020204" pitchFamily="34" charset="0"/>
                <a:cs typeface="Arial" panose="020B0604020202020204" pitchFamily="34" charset="0"/>
              </a:rPr>
              <a:t> ô </a:t>
            </a:r>
            <a:r>
              <a:rPr lang="en-US" altLang="en-US" sz="1800" dirty="0" err="1">
                <a:solidFill>
                  <a:schemeClr val="tx1"/>
                </a:solidFill>
                <a:latin typeface="Arial" panose="020B0604020202020204" pitchFamily="34" charset="0"/>
                <a:cs typeface="Arial" panose="020B0604020202020204" pitchFamily="34" charset="0"/>
              </a:rPr>
              <a:t>nhiễm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môi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trường</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chi </a:t>
            </a:r>
            <a:r>
              <a:rPr lang="en-US" altLang="en-US" sz="1800" b="1" dirty="0" err="1">
                <a:solidFill>
                  <a:schemeClr val="tx1"/>
                </a:solidFill>
                <a:latin typeface="Arial" panose="020B0604020202020204" pitchFamily="34" charset="0"/>
              </a:rPr>
              <a:t>phí</a:t>
            </a:r>
            <a:r>
              <a:rPr lang="en-US" altLang="en-US" sz="1800" b="1" dirty="0">
                <a:solidFill>
                  <a:schemeClr val="tx1"/>
                </a:solidFill>
                <a:latin typeface="Arial" panose="020B0604020202020204" pitchFamily="34" charset="0"/>
              </a:rPr>
              <a:t>: </a:t>
            </a:r>
            <a:r>
              <a:rPr lang="en-US" altLang="en-US" sz="1800" dirty="0">
                <a:solidFill>
                  <a:schemeClr val="tx1"/>
                </a:solidFill>
                <a:latin typeface="Arial" panose="020B0604020202020204" pitchFamily="34" charset="0"/>
                <a:cs typeface="Arial" panose="020B0604020202020204" pitchFamily="34" charset="0"/>
              </a:rPr>
              <a:t>Chi </a:t>
            </a:r>
            <a:r>
              <a:rPr lang="en-US" altLang="en-US" sz="1800" dirty="0" err="1">
                <a:solidFill>
                  <a:schemeClr val="tx1"/>
                </a:solidFill>
                <a:latin typeface="Arial" panose="020B0604020202020204" pitchFamily="34" charset="0"/>
                <a:cs typeface="Arial" panose="020B0604020202020204" pitchFamily="34" charset="0"/>
              </a:rPr>
              <a:t>phí</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đầu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tư</a:t>
            </a:r>
            <a:r>
              <a:rPr lang="en-US" altLang="en-US" sz="1800" dirty="0">
                <a:solidFill>
                  <a:schemeClr val="tx1"/>
                </a:solidFill>
                <a:latin typeface="Arial" panose="020B0604020202020204" pitchFamily="34" charset="0"/>
                <a:cs typeface="Arial" panose="020B0604020202020204" pitchFamily="34" charset="0"/>
              </a:rPr>
              <a:t> ban </a:t>
            </a:r>
            <a:r>
              <a:rPr lang="en-US" altLang="en-US" sz="1800" dirty="0" err="1">
                <a:solidFill>
                  <a:schemeClr val="tx1"/>
                </a:solidFill>
                <a:latin typeface="Arial" panose="020B0604020202020204" pitchFamily="34" charset="0"/>
                <a:cs typeface="Arial" panose="020B0604020202020204" pitchFamily="34" charset="0"/>
              </a:rPr>
              <a:t>đầu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cao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nhiều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ngần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ngại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thay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đổi</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Thiếu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chính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hỗ</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trợ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đủ</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mạnh</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Mặc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dù</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có</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chính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sách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khuyến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khích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nhưng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vẫn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chưa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đủ</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quả</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để</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thúc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đẩy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dụng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giải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pháp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rộng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rãi</a:t>
            </a:r>
            <a:r>
              <a:rPr lang="en-US" altLang="en-US" sz="1800"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910014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idx="4294967295"/>
          </p:nvPr>
        </p:nvSpPr>
        <p:spPr>
          <a:xfrm>
            <a:off x="720919" y="921812"/>
            <a:ext cx="10972800" cy="495200"/>
          </a:xfrm>
        </p:spPr>
        <p:txBody>
          <a:bodyPr>
            <a:noAutofit/>
          </a:bodyPr>
          <a:lstStyle/>
          <a:p>
            <a:pPr algn="ctr"/>
            <a:r>
              <a:rPr lang="vi-VN" dirty="0">
                <a:solidFill>
                  <a:schemeClr val="accent1">
                    <a:lumMod val="50000"/>
                  </a:schemeClr>
                </a:solidFill>
                <a:latin typeface="Arial" panose="020B0604020202020204" pitchFamily="34" charset="0"/>
              </a:rPr>
              <a:t>Xu hướng phát triển bền vững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4294967295"/>
          </p:nvPr>
        </p:nvSpPr>
        <p:spPr bwMode="auto">
          <a:xfrm>
            <a:off x="609600" y="1417012"/>
            <a:ext cx="10861481" cy="468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nghiệp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xanh</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dần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quan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tâm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tạo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triển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bền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vững</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latin typeface="Arial" panose="020B0604020202020204" pitchFamily="34" charset="0"/>
              </a:rPr>
              <a:t>Xu </a:t>
            </a:r>
            <a:r>
              <a:rPr lang="en-US" altLang="en-US" sz="1800" b="1" dirty="0" err="1">
                <a:solidFill>
                  <a:schemeClr val="tx1"/>
                </a:solidFill>
                <a:latin typeface="Arial" panose="020B0604020202020204" pitchFamily="34" charset="0"/>
              </a:rPr>
              <a:t>hướng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quốc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tế</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tập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đoàn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quốc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đòi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hỏi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về</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chuẩn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môi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trường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đặc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biệt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như</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dệt</a:t>
            </a:r>
            <a:r>
              <a:rPr lang="en-US" altLang="en-US" sz="1800" dirty="0">
                <a:solidFill>
                  <a:schemeClr val="tx1"/>
                </a:solidFill>
                <a:latin typeface="Arial" panose="020B0604020202020204" pitchFamily="34" charset="0"/>
              </a:rPr>
              <a:t> may,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tử</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Chuyển</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đổi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số</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và</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tối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ưu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hóa</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Ứng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số</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giám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tối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ưu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hóa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vi-VN" altLang="en-US" sz="1800" dirty="0">
                <a:solidFill>
                  <a:schemeClr val="tx1"/>
                </a:solidFill>
                <a:latin typeface="Arial" panose="020B0604020202020204" pitchFamily="34" charset="0"/>
              </a:rPr>
              <a:t>Các xu hướng mới đều có những chú trọng nhất định đến việc giảm phát thải khí nhà kính trong sản xuất và trở thành tiêu chí hợp tác đối với nhiều tập đoàn quốc tế lớn. Vấn đề này đang ngày càng trở nên quan trọng và thách thức trong sự phát triển công nghiệp của Việt Nam</a:t>
            </a:r>
          </a:p>
        </p:txBody>
      </p:sp>
    </p:spTree>
    <p:extLst>
      <p:ext uri="{BB962C8B-B14F-4D97-AF65-F5344CB8AC3E}">
        <p14:creationId xmlns:p14="http://schemas.microsoft.com/office/powerpoint/2010/main" val="3772358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C78343CF-135C-8DFA-826D-3E2397F907E1}"/>
            </a:ext>
          </a:extLst>
        </p:cNvPr>
        <p:cNvGrpSpPr/>
        <p:nvPr/>
      </p:nvGrpSpPr>
      <p:grpSpPr>
        <a:xfrm>
          <a:off x="0" y="0"/>
          <a:ext cx="0" cy="0"/>
          <a:chOff x="0" y="0"/>
          <a:chExt cx="0" cy="0"/>
        </a:xfrm>
      </p:grpSpPr>
      <p:sp>
        <p:nvSpPr>
          <p:cNvPr id="6" name="Google Shape;46;p15">
            <a:extLst>
              <a:ext uri="{FF2B5EF4-FFF2-40B4-BE49-F238E27FC236}">
                <a16:creationId xmlns:a16="http://schemas.microsoft.com/office/drawing/2014/main" id="{70BFA8AE-FFE7-D9A0-C4DD-D58153A19EA0}"/>
              </a:ext>
            </a:extLst>
          </p:cNvPr>
          <p:cNvSpPr txBox="1">
            <a:spLocks/>
          </p:cNvSpPr>
          <p:nvPr/>
        </p:nvSpPr>
        <p:spPr>
          <a:xfrm>
            <a:off x="4220112" y="833228"/>
            <a:ext cx="9434928" cy="782448"/>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4000" b="1">
                <a:solidFill>
                  <a:schemeClr val="accent1">
                    <a:lumMod val="50000"/>
                  </a:schemeClr>
                </a:solidFill>
                <a:latin typeface="+mn-lt"/>
              </a:rPr>
              <a:t>Nội dung</a:t>
            </a:r>
            <a:endParaRPr lang="vi-VN" sz="4000" b="1" dirty="0">
              <a:solidFill>
                <a:schemeClr val="accent1">
                  <a:lumMod val="50000"/>
                </a:schemeClr>
              </a:solidFill>
              <a:latin typeface="+mn-lt"/>
            </a:endParaRPr>
          </a:p>
        </p:txBody>
      </p:sp>
      <p:sp>
        <p:nvSpPr>
          <p:cNvPr id="3" name="Title 2">
            <a:extLst>
              <a:ext uri="{FF2B5EF4-FFF2-40B4-BE49-F238E27FC236}">
                <a16:creationId xmlns:a16="http://schemas.microsoft.com/office/drawing/2014/main" id="{1AD97B84-7625-628B-CC1E-E15F44806A1D}"/>
              </a:ext>
            </a:extLst>
          </p:cNvPr>
          <p:cNvSpPr>
            <a:spLocks noGrp="1"/>
          </p:cNvSpPr>
          <p:nvPr>
            <p:ph type="title" idx="4294967295"/>
          </p:nvPr>
        </p:nvSpPr>
        <p:spPr>
          <a:xfrm>
            <a:off x="247266" y="701800"/>
            <a:ext cx="11538333" cy="5454400"/>
          </a:xfrm>
        </p:spPr>
        <p:txBody>
          <a:bodyPr>
            <a:normAutofit/>
          </a:bodyPr>
          <a:lstStyle/>
          <a:p>
            <a:pPr marL="514350" indent="-514350">
              <a:lnSpc>
                <a:spcPct val="150000"/>
              </a:lnSpc>
            </a:pPr>
            <a:r>
              <a:rPr lang="en-US" sz="2800" b="1" dirty="0">
                <a:solidFill>
                  <a:schemeClr val="accent1">
                    <a:lumMod val="50000"/>
                  </a:schemeClr>
                </a:solidFill>
                <a:latin typeface="Arial" panose="020B0604020202020204" pitchFamily="34" charset="0"/>
              </a:rPr>
              <a:t>I. </a:t>
            </a:r>
            <a:r>
              <a:rPr lang="en-US" sz="2800" b="1" dirty="0" err="1">
                <a:solidFill>
                  <a:schemeClr val="accent1">
                    <a:lumMod val="50000"/>
                  </a:schemeClr>
                </a:solidFill>
                <a:latin typeface="Arial" panose="020B0604020202020204" pitchFamily="34" charset="0"/>
              </a:rPr>
              <a:t>Thực</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trạng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sử</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dụng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năng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lượng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trong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công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nghiệp</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tại</a:t>
            </a:r>
            <a:r>
              <a:rPr lang="en-US" sz="2800" b="1" dirty="0">
                <a:solidFill>
                  <a:schemeClr val="accent1">
                    <a:lumMod val="50000"/>
                  </a:schemeClr>
                </a:solidFill>
                <a:latin typeface="Arial" panose="020B0604020202020204" pitchFamily="34" charset="0"/>
              </a:rPr>
              <a:t> Việt Nam</a:t>
            </a:r>
            <a:r>
              <a:rPr lang="en-US" dirty="0">
                <a:solidFill>
                  <a:schemeClr val="accent1">
                    <a:lumMod val="50000"/>
                  </a:schemeClr>
                </a:solidFill>
                <a:latin typeface="Arial" panose="020B0604020202020204" pitchFamily="34" charset="0"/>
              </a:rPr>
              <a:t> </a:t>
            </a:r>
            <a:r>
              <a:rPr lang="en-US" sz="2800" b="1" dirty="0">
                <a:solidFill>
                  <a:schemeClr val="accent1">
                    <a:lumMod val="50000"/>
                  </a:schemeClr>
                </a:solidFill>
                <a:latin typeface="Arial" panose="020B0604020202020204" pitchFamily="34" charset="0"/>
              </a:rPr>
              <a:t>II. </a:t>
            </a:r>
            <a:r>
              <a:rPr lang="en-US" sz="2800" b="1" dirty="0" err="1">
                <a:solidFill>
                  <a:schemeClr val="accent1">
                    <a:lumMod val="50000"/>
                  </a:schemeClr>
                </a:solidFill>
                <a:latin typeface="Arial" panose="020B0604020202020204" pitchFamily="34" charset="0"/>
              </a:rPr>
              <a:t>Thực</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trạng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và</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tiềm</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năng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tiết</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kiệm</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năng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lượng</a:t>
            </a:r>
            <a:r>
              <a:rPr lang="en-US" sz="2800" b="1" dirty="0">
                <a:solidFill>
                  <a:schemeClr val="accent1">
                    <a:lumMod val="50000"/>
                  </a:schemeClr>
                </a:solidFill>
                <a:latin typeface="Arial" panose="020B0604020202020204" pitchFamily="34" charset="0"/>
              </a:rPr>
              <a:t> (TKNL) </a:t>
            </a:r>
            <a:r>
              <a:rPr lang="en-US" sz="2800" b="1" dirty="0" err="1">
                <a:solidFill>
                  <a:schemeClr val="accent1">
                    <a:lumMod val="50000"/>
                  </a:schemeClr>
                </a:solidFill>
                <a:latin typeface="Arial" panose="020B0604020202020204" pitchFamily="34" charset="0"/>
              </a:rPr>
              <a:t>trong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ngành</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công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nghiệp</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đồ</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uống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tại</a:t>
            </a:r>
            <a:r>
              <a:rPr lang="en-US" sz="2800" b="1" dirty="0">
                <a:solidFill>
                  <a:schemeClr val="accent1">
                    <a:lumMod val="50000"/>
                  </a:schemeClr>
                </a:solidFill>
                <a:latin typeface="Arial" panose="020B0604020202020204" pitchFamily="34" charset="0"/>
              </a:rPr>
              <a:t> Việt Nam</a:t>
            </a:r>
            <a:r>
              <a:rPr lang="en-VN" sz="2800" b="1" dirty="0">
                <a:solidFill>
                  <a:schemeClr val="accent1">
                    <a:lumMod val="50000"/>
                  </a:schemeClr>
                </a:solidFill>
                <a:latin typeface="Arial" panose="020B0604020202020204" pitchFamily="34" charset="0"/>
              </a:rPr>
              <a:t> </a:t>
            </a:r>
            <a:br>
              <a:rPr lang="en-VN" sz="6600" b="1" dirty="0">
                <a:solidFill>
                  <a:schemeClr val="accent1">
                    <a:lumMod val="50000"/>
                  </a:schemeClr>
                </a:solidFill>
                <a:latin typeface="Arial" panose="020B0604020202020204" pitchFamily="34" charset="0"/>
              </a:rPr>
            </a:br>
            <a:endParaRPr lang="en-US" dirty="0"/>
          </a:p>
        </p:txBody>
      </p:sp>
    </p:spTree>
    <p:extLst>
      <p:ext uri="{BB962C8B-B14F-4D97-AF65-F5344CB8AC3E}">
        <p14:creationId xmlns:p14="http://schemas.microsoft.com/office/powerpoint/2010/main" val="19246103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sp>
        <p:nvSpPr>
          <p:cNvPr id="7" name="Subtitle 2">
            <a:extLst>
              <a:ext uri="{FF2B5EF4-FFF2-40B4-BE49-F238E27FC236}">
                <a16:creationId xmlns:a16="http://schemas.microsoft.com/office/drawing/2014/main" id="{070B9ADB-FDEF-ABF3-9F2B-DAEDB6BEDC0A}"/>
              </a:ext>
            </a:extLst>
          </p:cNvPr>
          <p:cNvSpPr txBox="1">
            <a:spLocks/>
          </p:cNvSpPr>
          <p:nvPr/>
        </p:nvSpPr>
        <p:spPr>
          <a:xfrm>
            <a:off x="0" y="936602"/>
            <a:ext cx="12192000" cy="558006"/>
          </a:xfrm>
          <a:prstGeom prst="rect">
            <a:avLst/>
          </a:prstGeom>
          <a:solidFill>
            <a:schemeClr val="bg1"/>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53975" indent="0" algn="ctr">
              <a:buNone/>
            </a:pPr>
            <a:r>
              <a:rPr lang="en-US" sz="2800" b="1" dirty="0" err="1">
                <a:solidFill>
                  <a:schemeClr val="accent1">
                    <a:lumMod val="50000"/>
                  </a:schemeClr>
                </a:solidFill>
              </a:rPr>
              <a:t>Tiềm</a:t>
            </a:r>
            <a:r>
              <a:rPr lang="en-US" sz="2800" b="1" dirty="0">
                <a:solidFill>
                  <a:schemeClr val="accent1">
                    <a:lumMod val="50000"/>
                  </a:schemeClr>
                </a:solidFill>
              </a:rPr>
              <a:t> </a:t>
            </a:r>
            <a:r>
              <a:rPr lang="en-US" sz="2800" b="1" dirty="0" err="1">
                <a:solidFill>
                  <a:schemeClr val="accent1">
                    <a:lumMod val="50000"/>
                  </a:schemeClr>
                </a:solidFill>
              </a:rPr>
              <a:t>năng</a:t>
            </a:r>
            <a:r>
              <a:rPr lang="en-US" sz="2800" b="1" dirty="0">
                <a:solidFill>
                  <a:schemeClr val="accent1">
                    <a:lumMod val="50000"/>
                  </a:schemeClr>
                </a:solidFill>
              </a:rPr>
              <a:t> </a:t>
            </a:r>
            <a:r>
              <a:rPr lang="en-US" sz="2800" b="1" dirty="0" err="1">
                <a:solidFill>
                  <a:schemeClr val="accent1">
                    <a:lumMod val="50000"/>
                  </a:schemeClr>
                </a:solidFill>
              </a:rPr>
              <a:t>tiết</a:t>
            </a:r>
            <a:r>
              <a:rPr lang="en-US" sz="2800" b="1" dirty="0">
                <a:solidFill>
                  <a:schemeClr val="accent1">
                    <a:lumMod val="50000"/>
                  </a:schemeClr>
                </a:solidFill>
              </a:rPr>
              <a:t> </a:t>
            </a:r>
            <a:r>
              <a:rPr lang="en-US" sz="2800" b="1" dirty="0" err="1">
                <a:solidFill>
                  <a:schemeClr val="accent1">
                    <a:lumMod val="50000"/>
                  </a:schemeClr>
                </a:solidFill>
              </a:rPr>
              <a:t>kiệm</a:t>
            </a:r>
            <a:r>
              <a:rPr lang="en-US" sz="2800" b="1" dirty="0">
                <a:solidFill>
                  <a:schemeClr val="accent1">
                    <a:lumMod val="50000"/>
                  </a:schemeClr>
                </a:solidFill>
              </a:rPr>
              <a:t> </a:t>
            </a:r>
            <a:r>
              <a:rPr lang="en-US" sz="2800" b="1" dirty="0" err="1">
                <a:solidFill>
                  <a:schemeClr val="accent1">
                    <a:lumMod val="50000"/>
                  </a:schemeClr>
                </a:solidFill>
              </a:rPr>
              <a:t>năng</a:t>
            </a:r>
            <a:r>
              <a:rPr lang="en-US" sz="2800" b="1" dirty="0">
                <a:solidFill>
                  <a:schemeClr val="accent1">
                    <a:lumMod val="50000"/>
                  </a:schemeClr>
                </a:solidFill>
              </a:rPr>
              <a:t> </a:t>
            </a:r>
            <a:r>
              <a:rPr lang="en-US" sz="2800" b="1" dirty="0" err="1">
                <a:solidFill>
                  <a:schemeClr val="accent1">
                    <a:lumMod val="50000"/>
                  </a:schemeClr>
                </a:solidFill>
              </a:rPr>
              <a:t>lượng</a:t>
            </a:r>
            <a:r>
              <a:rPr lang="en-US" sz="2800" b="1" dirty="0">
                <a:solidFill>
                  <a:schemeClr val="accent1">
                    <a:lumMod val="50000"/>
                  </a:schemeClr>
                </a:solidFill>
              </a:rPr>
              <a:t> </a:t>
            </a:r>
            <a:r>
              <a:rPr lang="en-US" sz="2800" b="1" dirty="0" err="1">
                <a:solidFill>
                  <a:schemeClr val="accent1">
                    <a:lumMod val="50000"/>
                  </a:schemeClr>
                </a:solidFill>
              </a:rPr>
              <a:t>ngành</a:t>
            </a:r>
            <a:r>
              <a:rPr lang="en-US" sz="2800" b="1" dirty="0">
                <a:solidFill>
                  <a:schemeClr val="accent1">
                    <a:lumMod val="50000"/>
                  </a:schemeClr>
                </a:solidFill>
              </a:rPr>
              <a:t> </a:t>
            </a:r>
            <a:r>
              <a:rPr lang="en-US" sz="2800" b="1" dirty="0" err="1">
                <a:solidFill>
                  <a:schemeClr val="accent1">
                    <a:lumMod val="50000"/>
                  </a:schemeClr>
                </a:solidFill>
              </a:rPr>
              <a:t>đồ</a:t>
            </a:r>
            <a:r>
              <a:rPr lang="en-US" sz="2800" b="1" dirty="0">
                <a:solidFill>
                  <a:schemeClr val="accent1">
                    <a:lumMod val="50000"/>
                  </a:schemeClr>
                </a:solidFill>
              </a:rPr>
              <a:t> </a:t>
            </a:r>
            <a:r>
              <a:rPr lang="en-US" sz="2800" b="1" dirty="0" err="1">
                <a:solidFill>
                  <a:schemeClr val="accent1">
                    <a:lumMod val="50000"/>
                  </a:schemeClr>
                </a:solidFill>
              </a:rPr>
              <a:t>uống</a:t>
            </a:r>
            <a:endParaRPr lang="en-US" sz="2800" b="1" dirty="0">
              <a:solidFill>
                <a:schemeClr val="accent1">
                  <a:lumMod val="50000"/>
                </a:schemeClr>
              </a:solidFill>
            </a:endParaRPr>
          </a:p>
        </p:txBody>
      </p:sp>
      <p:pic>
        <p:nvPicPr>
          <p:cNvPr id="4" name="Picture 2" descr="Công nghệ xử lý nước RO trong sản xuất bia rượu hiệu quả">
            <a:extLst>
              <a:ext uri="{FF2B5EF4-FFF2-40B4-BE49-F238E27FC236}">
                <a16:creationId xmlns:a16="http://schemas.microsoft.com/office/drawing/2014/main" id="{943E6AC0-17DE-7647-43A9-559ED0E355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0620" y="1743526"/>
            <a:ext cx="9375773" cy="4687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76869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916DE-3CF2-A8A6-6F0A-936FAE6529A3}"/>
            </a:ext>
          </a:extLst>
        </p:cNvPr>
        <p:cNvGrpSpPr/>
        <p:nvPr/>
      </p:nvGrpSpPr>
      <p:grpSpPr>
        <a:xfrm>
          <a:off x="0" y="0"/>
          <a:ext cx="0" cy="0"/>
          <a:chOff x="0" y="0"/>
          <a:chExt cx="0" cy="0"/>
        </a:xfrm>
      </p:grpSpPr>
      <p:sp>
        <p:nvSpPr>
          <p:cNvPr id="7" name="Subtitle 2">
            <a:extLst>
              <a:ext uri="{FF2B5EF4-FFF2-40B4-BE49-F238E27FC236}">
                <a16:creationId xmlns:a16="http://schemas.microsoft.com/office/drawing/2014/main" id="{2DDE9800-F083-9963-F899-50807EA6ABA6}"/>
              </a:ext>
            </a:extLst>
          </p:cNvPr>
          <p:cNvSpPr txBox="1">
            <a:spLocks/>
          </p:cNvSpPr>
          <p:nvPr/>
        </p:nvSpPr>
        <p:spPr>
          <a:xfrm>
            <a:off x="-12446" y="923180"/>
            <a:ext cx="12192000" cy="558006"/>
          </a:xfrm>
          <a:prstGeom prst="rect">
            <a:avLst/>
          </a:prstGeom>
          <a:solidFill>
            <a:schemeClr val="bg1"/>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53975" indent="0" algn="ctr">
              <a:buNone/>
            </a:pPr>
            <a:r>
              <a:rPr lang="vi-VN" sz="2400" b="1" dirty="0">
                <a:solidFill>
                  <a:schemeClr val="accent6"/>
                </a:solidFill>
              </a:rPr>
              <a:t>Cường độ năng lượng trong các ngành công nghiệp trọng điểm tại Việt Nam</a:t>
            </a:r>
            <a:endParaRPr lang="en-US" sz="2400" b="1" dirty="0">
              <a:solidFill>
                <a:schemeClr val="accent6"/>
              </a:solidFill>
            </a:endParaRPr>
          </a:p>
        </p:txBody>
      </p:sp>
      <p:pic>
        <p:nvPicPr>
          <p:cNvPr id="2" name="Picture 1" descr="A graph of energy efficiency&#10;&#10;AI-generated content may be incorrect.">
            <a:extLst>
              <a:ext uri="{FF2B5EF4-FFF2-40B4-BE49-F238E27FC236}">
                <a16:creationId xmlns:a16="http://schemas.microsoft.com/office/drawing/2014/main" id="{8FC7B947-75A1-0920-593C-2B61E5DB485B}"/>
              </a:ext>
            </a:extLst>
          </p:cNvPr>
          <p:cNvPicPr>
            <a:picLocks noChangeAspect="1"/>
          </p:cNvPicPr>
          <p:nvPr/>
        </p:nvPicPr>
        <p:blipFill>
          <a:blip r:embed="rId2"/>
          <a:stretch>
            <a:fillRect/>
          </a:stretch>
        </p:blipFill>
        <p:spPr>
          <a:xfrm>
            <a:off x="2605666" y="1583200"/>
            <a:ext cx="6955777" cy="4147457"/>
          </a:xfrm>
          <a:prstGeom prst="rect">
            <a:avLst/>
          </a:prstGeom>
        </p:spPr>
      </p:pic>
      <p:sp>
        <p:nvSpPr>
          <p:cNvPr id="3" name="Text Placeholder 2">
            <a:extLst>
              <a:ext uri="{FF2B5EF4-FFF2-40B4-BE49-F238E27FC236}">
                <a16:creationId xmlns:a16="http://schemas.microsoft.com/office/drawing/2014/main" id="{90E3F18F-A239-7761-015A-69B10AF0FD52}"/>
              </a:ext>
            </a:extLst>
          </p:cNvPr>
          <p:cNvSpPr>
            <a:spLocks noGrp="1"/>
          </p:cNvSpPr>
          <p:nvPr>
            <p:ph type="body" idx="4294967295"/>
          </p:nvPr>
        </p:nvSpPr>
        <p:spPr>
          <a:xfrm>
            <a:off x="2096799" y="5934686"/>
            <a:ext cx="9392835" cy="806800"/>
          </a:xfrm>
        </p:spPr>
        <p:txBody>
          <a:bodyPr/>
          <a:lstStyle/>
          <a:p>
            <a:pPr algn="ctr"/>
            <a:r>
              <a:rPr lang="en-US" dirty="0" err="1"/>
              <a:t>Nguồn</a:t>
            </a:r>
            <a:r>
              <a:rPr lang="en-US" dirty="0"/>
              <a:t>: </a:t>
            </a:r>
            <a:r>
              <a:rPr lang="vi-VN" dirty="0"/>
              <a:t>Tổng quan về sử dụng năng lượng và tiết kiệm năng lượng trong ngành công nghiệp Việt Nam (2017–2022)</a:t>
            </a:r>
            <a:endParaRPr lang="en-US" dirty="0"/>
          </a:p>
        </p:txBody>
      </p:sp>
    </p:spTree>
    <p:extLst>
      <p:ext uri="{BB962C8B-B14F-4D97-AF65-F5344CB8AC3E}">
        <p14:creationId xmlns:p14="http://schemas.microsoft.com/office/powerpoint/2010/main" val="35563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idx="4294967295"/>
          </p:nvPr>
        </p:nvSpPr>
        <p:spPr>
          <a:xfrm>
            <a:off x="1813367" y="914399"/>
            <a:ext cx="10972800" cy="495200"/>
          </a:xfrm>
        </p:spPr>
        <p:txBody>
          <a:bodyPr>
            <a:normAutofit fontScale="90000"/>
          </a:bodyPr>
          <a:lstStyle/>
          <a:p>
            <a:r>
              <a:rPr lang="vi-VN" dirty="0">
                <a:solidFill>
                  <a:schemeClr val="accent1">
                    <a:lumMod val="50000"/>
                  </a:schemeClr>
                </a:solidFill>
                <a:latin typeface="+mn-lt"/>
              </a:rPr>
              <a:t>Định mức tiêu hao năng lượng </a:t>
            </a:r>
            <a:r>
              <a:rPr lang="en-US" dirty="0" err="1">
                <a:solidFill>
                  <a:schemeClr val="accent1">
                    <a:lumMod val="50000"/>
                  </a:schemeClr>
                </a:solidFill>
                <a:latin typeface="+mn-lt"/>
              </a:rPr>
              <a:t>cho</a:t>
            </a:r>
            <a:r>
              <a:rPr lang="en-US" dirty="0">
                <a:solidFill>
                  <a:schemeClr val="accent1">
                    <a:lumMod val="50000"/>
                  </a:schemeClr>
                </a:solidFill>
                <a:latin typeface="+mn-lt"/>
              </a:rPr>
              <a:t> ngành bia</a:t>
            </a:r>
          </a:p>
        </p:txBody>
      </p:sp>
      <p:sp>
        <p:nvSpPr>
          <p:cNvPr id="3" name="Text Placeholder 2">
            <a:extLst>
              <a:ext uri="{FF2B5EF4-FFF2-40B4-BE49-F238E27FC236}">
                <a16:creationId xmlns:a16="http://schemas.microsoft.com/office/drawing/2014/main" id="{CE84DCD4-445D-4EF8-BE6F-75411DAD2E7B}"/>
              </a:ext>
            </a:extLst>
          </p:cNvPr>
          <p:cNvSpPr>
            <a:spLocks noGrp="1"/>
          </p:cNvSpPr>
          <p:nvPr>
            <p:ph type="body" idx="4294967295"/>
          </p:nvPr>
        </p:nvSpPr>
        <p:spPr>
          <a:xfrm>
            <a:off x="609600" y="1409599"/>
            <a:ext cx="10972800" cy="4899767"/>
          </a:xfrm>
        </p:spPr>
        <p:txBody>
          <a:bodyPr/>
          <a:lstStyle/>
          <a:p>
            <a:pPr marL="186262" indent="0">
              <a:buNone/>
            </a:pPr>
            <a:r>
              <a:rPr lang="vi-VN" sz="1800" dirty="0"/>
              <a:t>Theo quy định tại điều 5 </a:t>
            </a:r>
            <a:r>
              <a:rPr lang="en-US" sz="1800" b="1" dirty="0">
                <a:solidFill>
                  <a:schemeClr val="accent1">
                    <a:lumMod val="50000"/>
                  </a:schemeClr>
                </a:solidFill>
              </a:rPr>
              <a:t>T</a:t>
            </a:r>
            <a:r>
              <a:rPr lang="vi-VN" sz="1800" b="1" dirty="0">
                <a:solidFill>
                  <a:schemeClr val="accent1">
                    <a:lumMod val="50000"/>
                  </a:schemeClr>
                </a:solidFill>
              </a:rPr>
              <a:t>hông tư 28/2024/TT-BCT</a:t>
            </a:r>
            <a:r>
              <a:rPr lang="vi-VN" sz="1800" dirty="0"/>
              <a:t>, định mức tiêu hao năng lượng</a:t>
            </a:r>
            <a:r>
              <a:rPr lang="en-US" sz="1800" dirty="0"/>
              <a:t> (ĐMTHNL)</a:t>
            </a:r>
            <a:r>
              <a:rPr lang="vi-VN" sz="1800" dirty="0"/>
              <a:t> áp dụng cho sản phẩm </a:t>
            </a:r>
            <a:r>
              <a:rPr lang="en-US" sz="1800" dirty="0"/>
              <a:t>bia các loại </a:t>
            </a:r>
            <a:r>
              <a:rPr lang="vi-VN" sz="1800" dirty="0"/>
              <a:t>như sau:</a:t>
            </a:r>
          </a:p>
        </p:txBody>
      </p:sp>
      <p:graphicFrame>
        <p:nvGraphicFramePr>
          <p:cNvPr id="5" name="Table 4">
            <a:extLst>
              <a:ext uri="{FF2B5EF4-FFF2-40B4-BE49-F238E27FC236}">
                <a16:creationId xmlns:a16="http://schemas.microsoft.com/office/drawing/2014/main" id="{E947C438-CDC9-4A6B-AACE-426BB9CF5A6D}"/>
              </a:ext>
            </a:extLst>
          </p:cNvPr>
          <p:cNvGraphicFramePr>
            <a:graphicFrameLocks noGrp="1"/>
          </p:cNvGraphicFramePr>
          <p:nvPr>
            <p:extLst>
              <p:ext uri="{D42A27DB-BD31-4B8C-83A1-F6EECF244321}">
                <p14:modId xmlns:p14="http://schemas.microsoft.com/office/powerpoint/2010/main" val="4092203315"/>
              </p:ext>
            </p:extLst>
          </p:nvPr>
        </p:nvGraphicFramePr>
        <p:xfrm>
          <a:off x="609600" y="2519798"/>
          <a:ext cx="10972800" cy="3327275"/>
        </p:xfrm>
        <a:graphic>
          <a:graphicData uri="http://schemas.openxmlformats.org/drawingml/2006/table">
            <a:tbl>
              <a:tblPr firstRow="1" firstCol="1" bandRow="1">
                <a:tableStyleId>{912C8C85-51F0-491E-9774-3900AFEF0FD7}</a:tableStyleId>
              </a:tblPr>
              <a:tblGrid>
                <a:gridCol w="2947452">
                  <a:extLst>
                    <a:ext uri="{9D8B030D-6E8A-4147-A177-3AD203B41FA5}">
                      <a16:colId xmlns:a16="http://schemas.microsoft.com/office/drawing/2014/main" val="3860677919"/>
                    </a:ext>
                  </a:extLst>
                </a:gridCol>
                <a:gridCol w="2823351">
                  <a:extLst>
                    <a:ext uri="{9D8B030D-6E8A-4147-A177-3AD203B41FA5}">
                      <a16:colId xmlns:a16="http://schemas.microsoft.com/office/drawing/2014/main" val="3686831630"/>
                    </a:ext>
                  </a:extLst>
                </a:gridCol>
                <a:gridCol w="5201997">
                  <a:extLst>
                    <a:ext uri="{9D8B030D-6E8A-4147-A177-3AD203B41FA5}">
                      <a16:colId xmlns:a16="http://schemas.microsoft.com/office/drawing/2014/main" val="3032694420"/>
                    </a:ext>
                  </a:extLst>
                </a:gridCol>
              </a:tblGrid>
              <a:tr h="287618">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Quy mô (triệu lít/năm)</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ĐMTHNL (MJ/1000 lít)</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1800" b="1" dirty="0">
                          <a:solidFill>
                            <a:srgbClr val="FFFFFF"/>
                          </a:solidFill>
                          <a:effectLst/>
                          <a:latin typeface="+mn-lt"/>
                        </a:rPr>
                        <a:t>Các yêu cầu liên quan khác</a:t>
                      </a: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603606">
                <a:tc>
                  <a:txBody>
                    <a:bodyPr/>
                    <a:lstStyle/>
                    <a:p>
                      <a:pPr algn="ctr">
                        <a:spcBef>
                          <a:spcPts val="600"/>
                        </a:spcBef>
                        <a:spcAft>
                          <a:spcPts val="600"/>
                        </a:spcAft>
                      </a:pPr>
                      <a:r>
                        <a:rPr lang="vi-VN" sz="1600" b="0" dirty="0">
                          <a:effectLst/>
                          <a:latin typeface="Arial" panose="020B0604020202020204" pitchFamily="34" charset="0"/>
                        </a:rPr>
                        <a:t>&gt; 200</a:t>
                      </a:r>
                      <a:endParaRPr lang="vi-VN" sz="1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822</a:t>
                      </a:r>
                      <a:endParaRPr lang="vi-VN" sz="1600" b="0" dirty="0">
                        <a:effectLst/>
                      </a:endParaRPr>
                    </a:p>
                  </a:txBody>
                  <a:tcPr marL="0" marR="0" marT="0" marB="0" anchor="ctr"/>
                </a:tc>
                <a:tc rowSpan="5">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kumimoji="0" lang="vi-VN" sz="1600" b="0" i="0" u="none" strike="noStrike" kern="0" cap="none" spc="0" normalizeH="0" baseline="0" noProof="0" dirty="0">
                          <a:ln>
                            <a:noFill/>
                          </a:ln>
                          <a:solidFill>
                            <a:srgbClr val="000000"/>
                          </a:solidFill>
                          <a:effectLst/>
                          <a:uLnTx/>
                          <a:uFillTx/>
                          <a:latin typeface="+mn-lt"/>
                          <a:ea typeface="+mn-ea"/>
                          <a:cs typeface="+mn-cs"/>
                          <a:sym typeface="Arial"/>
                        </a:rPr>
                        <a:t>-</a:t>
                      </a:r>
                      <a:r>
                        <a:rPr kumimoji="0" lang="en-US" sz="1600" b="0" i="0" u="none" strike="noStrike" kern="0" cap="none" spc="0" normalizeH="0" baseline="0" noProof="0" dirty="0">
                          <a:ln>
                            <a:noFill/>
                          </a:ln>
                          <a:solidFill>
                            <a:srgbClr val="000000"/>
                          </a:solidFill>
                          <a:effectLst/>
                          <a:uLnTx/>
                          <a:uFillTx/>
                          <a:latin typeface="+mn-lt"/>
                          <a:ea typeface="+mn-ea"/>
                          <a:cs typeface="+mn-cs"/>
                          <a:sym typeface="Arial"/>
                        </a:rPr>
                        <a:t> </a:t>
                      </a:r>
                      <a:r>
                        <a:rPr kumimoji="0" lang="vi-VN" sz="1600" b="0" i="0" u="none" strike="noStrike" kern="0" cap="none" spc="0" normalizeH="0" baseline="0" noProof="0" dirty="0">
                          <a:ln>
                            <a:noFill/>
                          </a:ln>
                          <a:solidFill>
                            <a:srgbClr val="000000"/>
                          </a:solidFill>
                          <a:effectLst/>
                          <a:uLnTx/>
                          <a:uFillTx/>
                          <a:latin typeface="+mn-lt"/>
                          <a:ea typeface="+mn-ea"/>
                          <a:cs typeface="+mn-cs"/>
                          <a:sym typeface="Arial"/>
                        </a:rPr>
                        <a:t>Quản lý, giám sát quá trình sản xuất để xác định lượng năng lượng đã tiêu thụ</a:t>
                      </a:r>
                      <a:endParaRPr kumimoji="0" lang="en-US" sz="1600" b="0" i="0" u="none" strike="noStrike" kern="0" cap="none" spc="0" normalizeH="0" baseline="0" noProof="0" dirty="0">
                        <a:ln>
                          <a:noFill/>
                        </a:ln>
                        <a:solidFill>
                          <a:srgbClr val="000000"/>
                        </a:solidFill>
                        <a:effectLst/>
                        <a:uLnTx/>
                        <a:uFillTx/>
                        <a:latin typeface="+mn-lt"/>
                        <a:ea typeface="+mn-ea"/>
                        <a:cs typeface="+mn-cs"/>
                        <a:sym typeface="Arial"/>
                      </a:endParaRPr>
                    </a:p>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ea typeface="+mn-ea"/>
                          <a:cs typeface="+mn-cs"/>
                          <a:sym typeface="Arial"/>
                        </a:rPr>
                        <a:t>- </a:t>
                      </a:r>
                      <a:r>
                        <a:rPr kumimoji="0" lang="vi-VN" sz="1600" b="0" i="0" u="none" strike="noStrike" kern="0" cap="none" spc="0" normalizeH="0" baseline="0" noProof="0" dirty="0">
                          <a:ln>
                            <a:noFill/>
                          </a:ln>
                          <a:solidFill>
                            <a:srgbClr val="000000"/>
                          </a:solidFill>
                          <a:effectLst/>
                          <a:uLnTx/>
                          <a:uFillTx/>
                          <a:latin typeface="+mn-lt"/>
                          <a:ea typeface="+mn-ea"/>
                          <a:cs typeface="+mn-cs"/>
                          <a:sym typeface="Arial"/>
                        </a:rPr>
                        <a:t>Cơ sở có SEC cao hơn ĐMTHNL: Phải báo cáo giải trình với cơ quan chức năng nguyên nhân và kế hoạch thực hiện để đáp ứng định mức trên cơ sở báo cáo kiểm toán năng lượng.</a:t>
                      </a:r>
                    </a:p>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kumimoji="0" lang="vi-VN" sz="1600" b="0" i="0" u="none" strike="noStrike" kern="0" cap="none" spc="0" normalizeH="0" baseline="0" noProof="0" dirty="0">
                          <a:ln>
                            <a:noFill/>
                          </a:ln>
                          <a:solidFill>
                            <a:srgbClr val="000000"/>
                          </a:solidFill>
                          <a:effectLst/>
                          <a:uLnTx/>
                          <a:uFillTx/>
                          <a:latin typeface="+mn-lt"/>
                          <a:ea typeface="+mn-ea"/>
                          <a:cs typeface="+mn-cs"/>
                          <a:sym typeface="Arial"/>
                        </a:rPr>
                        <a:t>-</a:t>
                      </a:r>
                      <a:r>
                        <a:rPr kumimoji="0" lang="en-US" sz="1600" b="0" i="0" u="none" strike="noStrike" kern="0" cap="none" spc="0" normalizeH="0" baseline="0" noProof="0" dirty="0">
                          <a:ln>
                            <a:noFill/>
                          </a:ln>
                          <a:solidFill>
                            <a:srgbClr val="000000"/>
                          </a:solidFill>
                          <a:effectLst/>
                          <a:uLnTx/>
                          <a:uFillTx/>
                          <a:latin typeface="+mn-lt"/>
                          <a:ea typeface="+mn-ea"/>
                          <a:cs typeface="+mn-cs"/>
                          <a:sym typeface="Arial"/>
                        </a:rPr>
                        <a:t> </a:t>
                      </a:r>
                      <a:r>
                        <a:rPr kumimoji="0" lang="vi-VN" sz="1600" b="0" i="0" u="none" strike="noStrike" kern="0" cap="none" spc="0" normalizeH="0" baseline="0" noProof="0" dirty="0">
                          <a:ln>
                            <a:noFill/>
                          </a:ln>
                          <a:solidFill>
                            <a:srgbClr val="000000"/>
                          </a:solidFill>
                          <a:effectLst/>
                          <a:uLnTx/>
                          <a:uFillTx/>
                          <a:latin typeface="+mn-lt"/>
                          <a:ea typeface="+mn-ea"/>
                          <a:cs typeface="+mn-cs"/>
                          <a:sym typeface="Arial"/>
                        </a:rPr>
                        <a:t>Báo cáo SCT địa phương trước ngày </a:t>
                      </a:r>
                      <a:r>
                        <a:rPr kumimoji="0" lang="en-US" sz="1600" b="0" i="0" u="none" strike="noStrike" kern="0" cap="none" spc="0" normalizeH="0" baseline="0" noProof="0" dirty="0">
                          <a:ln>
                            <a:noFill/>
                          </a:ln>
                          <a:solidFill>
                            <a:srgbClr val="000000"/>
                          </a:solidFill>
                          <a:effectLst/>
                          <a:uLnTx/>
                          <a:uFillTx/>
                          <a:latin typeface="+mn-lt"/>
                          <a:ea typeface="+mn-ea"/>
                          <a:cs typeface="+mn-cs"/>
                          <a:sym typeface="Arial"/>
                        </a:rPr>
                        <a:t>31 </a:t>
                      </a:r>
                      <a:r>
                        <a:rPr kumimoji="0" lang="vi-VN" sz="1600" b="0" i="0" u="none" strike="noStrike" kern="0" cap="none" spc="0" normalizeH="0" baseline="0" noProof="0" dirty="0">
                          <a:ln>
                            <a:noFill/>
                          </a:ln>
                          <a:solidFill>
                            <a:srgbClr val="000000"/>
                          </a:solidFill>
                          <a:effectLst/>
                          <a:uLnTx/>
                          <a:uFillTx/>
                          <a:latin typeface="+mn-lt"/>
                          <a:ea typeface="+mn-ea"/>
                          <a:cs typeface="+mn-cs"/>
                          <a:sym typeface="Arial"/>
                        </a:rPr>
                        <a:t>tháng 01 hằng năm về tình hình thực hiện ĐMTHNL của đơn vị. </a:t>
                      </a:r>
                      <a:r>
                        <a:rPr kumimoji="0" lang="en-US" sz="1600" b="0" i="0" u="none" strike="noStrike" kern="0" cap="none" spc="0" normalizeH="0" baseline="0" noProof="0" dirty="0">
                          <a:ln>
                            <a:noFill/>
                          </a:ln>
                          <a:solidFill>
                            <a:srgbClr val="000000"/>
                          </a:solidFill>
                          <a:effectLst/>
                          <a:uLnTx/>
                          <a:uFillTx/>
                          <a:latin typeface="+mn-lt"/>
                          <a:ea typeface="+mn-ea"/>
                          <a:cs typeface="+mn-cs"/>
                          <a:sym typeface="Arial"/>
                        </a:rPr>
                        <a:t>(cụ thể tại Điều 5 của Thông tư)</a:t>
                      </a:r>
                      <a:endParaRPr kumimoji="0" lang="vi-VN" sz="16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tc>
                <a:extLst>
                  <a:ext uri="{0D108BD9-81ED-4DB2-BD59-A6C34878D82A}">
                    <a16:rowId xmlns:a16="http://schemas.microsoft.com/office/drawing/2014/main" val="897526497"/>
                  </a:ext>
                </a:extLst>
              </a:tr>
              <a:tr h="603606">
                <a:tc>
                  <a:txBody>
                    <a:bodyPr/>
                    <a:lstStyle/>
                    <a:p>
                      <a:pPr algn="ctr">
                        <a:spcBef>
                          <a:spcPts val="600"/>
                        </a:spcBef>
                        <a:spcAft>
                          <a:spcPts val="600"/>
                        </a:spcAft>
                      </a:pPr>
                      <a:r>
                        <a:rPr lang="vi-VN" sz="1600" b="0" dirty="0">
                          <a:effectLst/>
                          <a:latin typeface="Arial" panose="020B0604020202020204" pitchFamily="34" charset="0"/>
                        </a:rPr>
                        <a:t>&gt;100 đến ≤ 200</a:t>
                      </a:r>
                      <a:endParaRPr lang="vi-VN" sz="1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1299</a:t>
                      </a:r>
                      <a:endParaRPr lang="vi-VN" sz="1600" b="0" dirty="0">
                        <a:effectLst/>
                      </a:endParaRPr>
                    </a:p>
                  </a:txBody>
                  <a:tcPr marL="0" marR="0" marT="0" marB="0" anchor="ct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1486499760"/>
                  </a:ext>
                </a:extLst>
              </a:tr>
              <a:tr h="603606">
                <a:tc>
                  <a:txBody>
                    <a:bodyPr/>
                    <a:lstStyle/>
                    <a:p>
                      <a:pPr algn="ctr">
                        <a:spcBef>
                          <a:spcPts val="600"/>
                        </a:spcBef>
                        <a:spcAft>
                          <a:spcPts val="600"/>
                        </a:spcAft>
                      </a:pPr>
                      <a:r>
                        <a:rPr lang="vi-VN" sz="1600" b="0">
                          <a:effectLst/>
                          <a:latin typeface="Arial" panose="020B0604020202020204" pitchFamily="34" charset="0"/>
                        </a:rPr>
                        <a:t>&gt; 50 đến ≤ 100</a:t>
                      </a:r>
                      <a:endParaRPr lang="vi-VN" sz="1600" b="0">
                        <a:effectLst/>
                      </a:endParaRPr>
                    </a:p>
                  </a:txBody>
                  <a:tcPr marL="0" marR="0" marT="0" marB="0" anchor="ctr"/>
                </a:tc>
                <a:tc>
                  <a:txBody>
                    <a:bodyPr/>
                    <a:lstStyle/>
                    <a:p>
                      <a:pPr algn="ctr">
                        <a:spcBef>
                          <a:spcPts val="600"/>
                        </a:spcBef>
                        <a:spcAft>
                          <a:spcPts val="600"/>
                        </a:spcAft>
                      </a:pPr>
                      <a:r>
                        <a:rPr lang="vi-VN" sz="1600" b="0">
                          <a:effectLst/>
                          <a:latin typeface="Arial" panose="020B0604020202020204" pitchFamily="34" charset="0"/>
                        </a:rPr>
                        <a:t>≤ 1486</a:t>
                      </a:r>
                      <a:endParaRPr lang="vi-VN" sz="1600" b="0">
                        <a:effectLst/>
                      </a:endParaRPr>
                    </a:p>
                  </a:txBody>
                  <a:tcPr marL="0" marR="0" marT="0" marB="0" anchor="ct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3425701706"/>
                  </a:ext>
                </a:extLst>
              </a:tr>
              <a:tr h="603606">
                <a:tc>
                  <a:txBody>
                    <a:bodyPr/>
                    <a:lstStyle/>
                    <a:p>
                      <a:pPr algn="ctr">
                        <a:spcBef>
                          <a:spcPts val="600"/>
                        </a:spcBef>
                        <a:spcAft>
                          <a:spcPts val="600"/>
                        </a:spcAft>
                      </a:pPr>
                      <a:r>
                        <a:rPr lang="vi-VN" sz="1600" b="0">
                          <a:effectLst/>
                          <a:latin typeface="Arial" panose="020B0604020202020204" pitchFamily="34" charset="0"/>
                        </a:rPr>
                        <a:t>&gt; 25 đến ≤ 50</a:t>
                      </a:r>
                      <a:endParaRPr lang="vi-VN" sz="1600" b="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1711</a:t>
                      </a:r>
                      <a:endParaRPr lang="vi-VN" sz="1600" b="0" dirty="0">
                        <a:effectLst/>
                      </a:endParaRPr>
                    </a:p>
                  </a:txBody>
                  <a:tcPr marL="0" marR="0" marT="0" marB="0" anchor="ct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4184913478"/>
                  </a:ext>
                </a:extLst>
              </a:tr>
              <a:tr h="603606">
                <a:tc>
                  <a:txBody>
                    <a:bodyPr/>
                    <a:lstStyle/>
                    <a:p>
                      <a:pPr algn="ctr">
                        <a:spcBef>
                          <a:spcPts val="600"/>
                        </a:spcBef>
                        <a:spcAft>
                          <a:spcPts val="600"/>
                        </a:spcAft>
                      </a:pPr>
                      <a:r>
                        <a:rPr lang="vi-VN" sz="1600" b="0">
                          <a:effectLst/>
                          <a:latin typeface="Arial" panose="020B0604020202020204" pitchFamily="34" charset="0"/>
                        </a:rPr>
                        <a:t>&gt;5 đến ≤ 25</a:t>
                      </a:r>
                      <a:endParaRPr lang="vi-VN" sz="1600" b="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2543</a:t>
                      </a:r>
                      <a:endParaRPr lang="vi-VN" sz="1600" b="0" dirty="0">
                        <a:effectLst/>
                      </a:endParaRPr>
                    </a:p>
                  </a:txBody>
                  <a:tcPr marL="0" marR="0" marT="0" marB="0" anchor="ct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3362717123"/>
                  </a:ext>
                </a:extLst>
              </a:tr>
            </a:tbl>
          </a:graphicData>
        </a:graphic>
      </p:graphicFrame>
    </p:spTree>
    <p:extLst>
      <p:ext uri="{BB962C8B-B14F-4D97-AF65-F5344CB8AC3E}">
        <p14:creationId xmlns:p14="http://schemas.microsoft.com/office/powerpoint/2010/main" val="28733782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idx="4294967295"/>
          </p:nvPr>
        </p:nvSpPr>
        <p:spPr>
          <a:xfrm>
            <a:off x="1790218" y="1018607"/>
            <a:ext cx="10972800" cy="495200"/>
          </a:xfrm>
        </p:spPr>
        <p:txBody>
          <a:bodyPr>
            <a:normAutofit fontScale="90000"/>
          </a:bodyPr>
          <a:lstStyle/>
          <a:p>
            <a:r>
              <a:rPr lang="vi-VN" dirty="0">
                <a:solidFill>
                  <a:schemeClr val="accent1">
                    <a:lumMod val="50000"/>
                  </a:schemeClr>
                </a:solidFill>
                <a:latin typeface="+mn-lt"/>
              </a:rPr>
              <a:t>Định mức tiêu hao năng lượng </a:t>
            </a:r>
            <a:r>
              <a:rPr lang="en-US" dirty="0" err="1">
                <a:solidFill>
                  <a:schemeClr val="accent1">
                    <a:lumMod val="50000"/>
                  </a:schemeClr>
                </a:solidFill>
              </a:rPr>
              <a:t>cho</a:t>
            </a:r>
            <a:r>
              <a:rPr lang="en-US" dirty="0">
                <a:solidFill>
                  <a:schemeClr val="accent1">
                    <a:lumMod val="50000"/>
                  </a:schemeClr>
                </a:solidFill>
              </a:rPr>
              <a:t> đồ uống không cồn</a:t>
            </a:r>
          </a:p>
        </p:txBody>
      </p:sp>
      <p:sp>
        <p:nvSpPr>
          <p:cNvPr id="3" name="Text Placeholder 2">
            <a:extLst>
              <a:ext uri="{FF2B5EF4-FFF2-40B4-BE49-F238E27FC236}">
                <a16:creationId xmlns:a16="http://schemas.microsoft.com/office/drawing/2014/main" id="{CE84DCD4-445D-4EF8-BE6F-75411DAD2E7B}"/>
              </a:ext>
            </a:extLst>
          </p:cNvPr>
          <p:cNvSpPr>
            <a:spLocks noGrp="1"/>
          </p:cNvSpPr>
          <p:nvPr>
            <p:ph type="body" idx="4294967295"/>
          </p:nvPr>
        </p:nvSpPr>
        <p:spPr>
          <a:xfrm>
            <a:off x="609600" y="1513807"/>
            <a:ext cx="10972800" cy="4038800"/>
          </a:xfrm>
        </p:spPr>
        <p:txBody>
          <a:bodyPr/>
          <a:lstStyle/>
          <a:p>
            <a:pPr marL="186262" indent="0">
              <a:buNone/>
            </a:pPr>
            <a:r>
              <a:rPr lang="vi-VN" dirty="0"/>
              <a:t>Theo quy định tại điều 5 </a:t>
            </a:r>
            <a:r>
              <a:rPr lang="en-US" sz="2400" b="1" dirty="0">
                <a:solidFill>
                  <a:schemeClr val="accent1">
                    <a:lumMod val="50000"/>
                  </a:schemeClr>
                </a:solidFill>
              </a:rPr>
              <a:t>T</a:t>
            </a:r>
            <a:r>
              <a:rPr lang="vi-VN" sz="2400" b="1" dirty="0">
                <a:solidFill>
                  <a:schemeClr val="accent1">
                    <a:lumMod val="50000"/>
                  </a:schemeClr>
                </a:solidFill>
              </a:rPr>
              <a:t>hông tư 28/2024/TT-BCT</a:t>
            </a:r>
            <a:r>
              <a:rPr lang="vi-VN" dirty="0"/>
              <a:t>, định mức tiêu hao năng lượng</a:t>
            </a:r>
            <a:r>
              <a:rPr lang="en-US" dirty="0"/>
              <a:t> (ĐMTHNL)</a:t>
            </a:r>
            <a:r>
              <a:rPr lang="vi-VN" dirty="0"/>
              <a:t> áp dụng cho sản phẩm đồ uống không cồn như sau:</a:t>
            </a:r>
          </a:p>
          <a:p>
            <a:pPr marL="186262" indent="0">
              <a:buNone/>
            </a:pPr>
            <a:endParaRPr lang="en-US" dirty="0"/>
          </a:p>
        </p:txBody>
      </p:sp>
      <p:graphicFrame>
        <p:nvGraphicFramePr>
          <p:cNvPr id="5" name="Table 4">
            <a:extLst>
              <a:ext uri="{FF2B5EF4-FFF2-40B4-BE49-F238E27FC236}">
                <a16:creationId xmlns:a16="http://schemas.microsoft.com/office/drawing/2014/main" id="{E947C438-CDC9-4A6B-AACE-426BB9CF5A6D}"/>
              </a:ext>
            </a:extLst>
          </p:cNvPr>
          <p:cNvGraphicFramePr>
            <a:graphicFrameLocks noGrp="1"/>
          </p:cNvGraphicFramePr>
          <p:nvPr>
            <p:extLst>
              <p:ext uri="{D42A27DB-BD31-4B8C-83A1-F6EECF244321}">
                <p14:modId xmlns:p14="http://schemas.microsoft.com/office/powerpoint/2010/main" val="1927904570"/>
              </p:ext>
            </p:extLst>
          </p:nvPr>
        </p:nvGraphicFramePr>
        <p:xfrm>
          <a:off x="762398" y="2481907"/>
          <a:ext cx="10972798" cy="3670173"/>
        </p:xfrm>
        <a:graphic>
          <a:graphicData uri="http://schemas.openxmlformats.org/drawingml/2006/table">
            <a:tbl>
              <a:tblPr firstRow="1" firstCol="1" bandRow="1">
                <a:tableStyleId>{912C8C85-51F0-491E-9774-3900AFEF0FD7}</a:tableStyleId>
              </a:tblPr>
              <a:tblGrid>
                <a:gridCol w="2572519">
                  <a:extLst>
                    <a:ext uri="{9D8B030D-6E8A-4147-A177-3AD203B41FA5}">
                      <a16:colId xmlns:a16="http://schemas.microsoft.com/office/drawing/2014/main" val="1885385817"/>
                    </a:ext>
                  </a:extLst>
                </a:gridCol>
                <a:gridCol w="1597572">
                  <a:extLst>
                    <a:ext uri="{9D8B030D-6E8A-4147-A177-3AD203B41FA5}">
                      <a16:colId xmlns:a16="http://schemas.microsoft.com/office/drawing/2014/main" val="3860677919"/>
                    </a:ext>
                  </a:extLst>
                </a:gridCol>
                <a:gridCol w="1629104">
                  <a:extLst>
                    <a:ext uri="{9D8B030D-6E8A-4147-A177-3AD203B41FA5}">
                      <a16:colId xmlns:a16="http://schemas.microsoft.com/office/drawing/2014/main" val="3686831630"/>
                    </a:ext>
                  </a:extLst>
                </a:gridCol>
                <a:gridCol w="5173603">
                  <a:extLst>
                    <a:ext uri="{9D8B030D-6E8A-4147-A177-3AD203B41FA5}">
                      <a16:colId xmlns:a16="http://schemas.microsoft.com/office/drawing/2014/main" val="3032694420"/>
                    </a:ext>
                  </a:extLst>
                </a:gridCol>
              </a:tblGrid>
              <a:tr h="365806">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Loại hình sản xuất</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Quy mô (triệu lít/năm)</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ĐMTHNL (MJ/1000 lít)</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1800" b="1" dirty="0">
                          <a:solidFill>
                            <a:srgbClr val="FFFFFF"/>
                          </a:solidFill>
                          <a:effectLst/>
                          <a:latin typeface="+mn-lt"/>
                        </a:rPr>
                        <a:t>Các yêu cầu liên quan khác</a:t>
                      </a: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379413">
                <a:tc>
                  <a:txBody>
                    <a:bodyPr/>
                    <a:lstStyle/>
                    <a:p>
                      <a:pPr algn="just">
                        <a:lnSpc>
                          <a:spcPct val="125000"/>
                        </a:lnSpc>
                        <a:spcBef>
                          <a:spcPts val="600"/>
                        </a:spcBef>
                        <a:spcAft>
                          <a:spcPts val="600"/>
                        </a:spcAft>
                      </a:pPr>
                      <a:r>
                        <a:rPr lang="en-US" sz="1600" b="0" i="0" u="none" strike="noStrike" cap="none" dirty="0">
                          <a:solidFill>
                            <a:schemeClr val="tx1"/>
                          </a:solidFill>
                          <a:effectLst/>
                          <a:latin typeface="+mn-lt"/>
                          <a:ea typeface="+mn-ea"/>
                          <a:cs typeface="+mn-cs"/>
                          <a:sym typeface="Arial"/>
                        </a:rPr>
                        <a:t>Sản xuất đồ uống không cồn có ga hoặc cả hai loại có ga và không có ga</a:t>
                      </a:r>
                      <a:endParaRPr lang="en-US" sz="1600" b="0" dirty="0">
                        <a:solidFill>
                          <a:schemeClr val="tx1"/>
                        </a:solidFill>
                        <a:effectLst/>
                        <a:latin typeface="+mn-lt"/>
                        <a:ea typeface="Arial" panose="020B0604020202020204" pitchFamily="34" charset="0"/>
                        <a:cs typeface="Times New Roman" panose="02020603050405020304" pitchFamily="18" charset="0"/>
                      </a:endParaRP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&gt; 20</a:t>
                      </a: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 550</a:t>
                      </a:r>
                    </a:p>
                  </a:txBody>
                  <a:tcPr marL="68580" marR="68580" marT="0" marB="0" anchor="ctr"/>
                </a:tc>
                <a:tc rowSpan="2">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kumimoji="0" lang="vi-VN" sz="1600" b="0" i="0" u="none" strike="noStrike" kern="0" cap="none" spc="0" normalizeH="0" baseline="0" noProof="0" dirty="0">
                          <a:ln>
                            <a:noFill/>
                          </a:ln>
                          <a:solidFill>
                            <a:srgbClr val="000000"/>
                          </a:solidFill>
                          <a:effectLst/>
                          <a:uLnTx/>
                          <a:uFillTx/>
                          <a:latin typeface="+mn-lt"/>
                          <a:ea typeface="+mn-ea"/>
                          <a:cs typeface="+mn-cs"/>
                          <a:sym typeface="Arial"/>
                        </a:rPr>
                        <a:t>-</a:t>
                      </a:r>
                      <a:r>
                        <a:rPr kumimoji="0" lang="en-US" sz="1600" b="0" i="0" u="none" strike="noStrike" kern="0" cap="none" spc="0" normalizeH="0" baseline="0" noProof="0" dirty="0">
                          <a:ln>
                            <a:noFill/>
                          </a:ln>
                          <a:solidFill>
                            <a:srgbClr val="000000"/>
                          </a:solidFill>
                          <a:effectLst/>
                          <a:uLnTx/>
                          <a:uFillTx/>
                          <a:latin typeface="+mn-lt"/>
                          <a:ea typeface="+mn-ea"/>
                          <a:cs typeface="+mn-cs"/>
                          <a:sym typeface="Arial"/>
                        </a:rPr>
                        <a:t> </a:t>
                      </a:r>
                      <a:r>
                        <a:rPr kumimoji="0" lang="vi-VN" sz="1600" b="0" i="0" u="none" strike="noStrike" kern="0" cap="none" spc="0" normalizeH="0" baseline="0" noProof="0" dirty="0">
                          <a:ln>
                            <a:noFill/>
                          </a:ln>
                          <a:solidFill>
                            <a:srgbClr val="000000"/>
                          </a:solidFill>
                          <a:effectLst/>
                          <a:uLnTx/>
                          <a:uFillTx/>
                          <a:latin typeface="+mn-lt"/>
                          <a:ea typeface="+mn-ea"/>
                          <a:cs typeface="+mn-cs"/>
                          <a:sym typeface="Arial"/>
                        </a:rPr>
                        <a:t>Quản lý, giám sát quá trình sản xuất để xác định lượng năng lượng đã tiêu thụ</a:t>
                      </a:r>
                      <a:endParaRPr kumimoji="0" lang="en-US" sz="1600" b="0" i="0" u="none" strike="noStrike" kern="0" cap="none" spc="0" normalizeH="0" baseline="0" noProof="0" dirty="0">
                        <a:ln>
                          <a:noFill/>
                        </a:ln>
                        <a:solidFill>
                          <a:srgbClr val="000000"/>
                        </a:solidFill>
                        <a:effectLst/>
                        <a:uLnTx/>
                        <a:uFillTx/>
                        <a:latin typeface="+mn-lt"/>
                        <a:ea typeface="+mn-ea"/>
                        <a:cs typeface="+mn-cs"/>
                        <a:sym typeface="Arial"/>
                      </a:endParaRPr>
                    </a:p>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ea typeface="+mn-ea"/>
                          <a:cs typeface="+mn-cs"/>
                          <a:sym typeface="Arial"/>
                        </a:rPr>
                        <a:t>- </a:t>
                      </a:r>
                      <a:r>
                        <a:rPr kumimoji="0" lang="vi-VN" sz="1600" b="0" i="0" u="none" strike="noStrike" kern="0" cap="none" spc="0" normalizeH="0" baseline="0" noProof="0" dirty="0">
                          <a:ln>
                            <a:noFill/>
                          </a:ln>
                          <a:solidFill>
                            <a:srgbClr val="000000"/>
                          </a:solidFill>
                          <a:effectLst/>
                          <a:uLnTx/>
                          <a:uFillTx/>
                          <a:latin typeface="+mn-lt"/>
                          <a:ea typeface="+mn-ea"/>
                          <a:cs typeface="+mn-cs"/>
                          <a:sym typeface="Arial"/>
                        </a:rPr>
                        <a:t>Cơ sở có SEC cao hơn ĐMTHNL: Phải báo cáo giải trình với cơ quan chức năng nguyên nhân và kế hoạch thực hiện để đáp ứng định mức trên cơ sở báo cáo kiểm toán năng lượng.</a:t>
                      </a:r>
                    </a:p>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kumimoji="0" lang="vi-VN" sz="1600" b="0" i="0" u="none" strike="noStrike" kern="0" cap="none" spc="0" normalizeH="0" baseline="0" noProof="0" dirty="0">
                          <a:ln>
                            <a:noFill/>
                          </a:ln>
                          <a:solidFill>
                            <a:srgbClr val="000000"/>
                          </a:solidFill>
                          <a:effectLst/>
                          <a:uLnTx/>
                          <a:uFillTx/>
                          <a:latin typeface="+mn-lt"/>
                          <a:ea typeface="+mn-ea"/>
                          <a:cs typeface="+mn-cs"/>
                          <a:sym typeface="Arial"/>
                        </a:rPr>
                        <a:t>-</a:t>
                      </a:r>
                      <a:r>
                        <a:rPr kumimoji="0" lang="en-US" sz="1600" b="0" i="0" u="none" strike="noStrike" kern="0" cap="none" spc="0" normalizeH="0" baseline="0" noProof="0" dirty="0">
                          <a:ln>
                            <a:noFill/>
                          </a:ln>
                          <a:solidFill>
                            <a:srgbClr val="000000"/>
                          </a:solidFill>
                          <a:effectLst/>
                          <a:uLnTx/>
                          <a:uFillTx/>
                          <a:latin typeface="+mn-lt"/>
                          <a:ea typeface="+mn-ea"/>
                          <a:cs typeface="+mn-cs"/>
                          <a:sym typeface="Arial"/>
                        </a:rPr>
                        <a:t> </a:t>
                      </a:r>
                      <a:r>
                        <a:rPr kumimoji="0" lang="vi-VN" sz="1600" b="0" i="0" u="none" strike="noStrike" kern="0" cap="none" spc="0" normalizeH="0" baseline="0" noProof="0" dirty="0">
                          <a:ln>
                            <a:noFill/>
                          </a:ln>
                          <a:solidFill>
                            <a:srgbClr val="000000"/>
                          </a:solidFill>
                          <a:effectLst/>
                          <a:uLnTx/>
                          <a:uFillTx/>
                          <a:latin typeface="+mn-lt"/>
                          <a:ea typeface="+mn-ea"/>
                          <a:cs typeface="+mn-cs"/>
                          <a:sym typeface="Arial"/>
                        </a:rPr>
                        <a:t>Báo cáo SCT địa phương trước ngày </a:t>
                      </a:r>
                      <a:r>
                        <a:rPr kumimoji="0" lang="en-US" sz="1600" b="0" i="0" u="none" strike="noStrike" kern="0" cap="none" spc="0" normalizeH="0" baseline="0" noProof="0" dirty="0">
                          <a:ln>
                            <a:noFill/>
                          </a:ln>
                          <a:solidFill>
                            <a:srgbClr val="000000"/>
                          </a:solidFill>
                          <a:effectLst/>
                          <a:uLnTx/>
                          <a:uFillTx/>
                          <a:latin typeface="+mn-lt"/>
                          <a:ea typeface="+mn-ea"/>
                          <a:cs typeface="+mn-cs"/>
                          <a:sym typeface="Arial"/>
                        </a:rPr>
                        <a:t>31 </a:t>
                      </a:r>
                      <a:r>
                        <a:rPr kumimoji="0" lang="vi-VN" sz="1600" b="0" i="0" u="none" strike="noStrike" kern="0" cap="none" spc="0" normalizeH="0" baseline="0" noProof="0" dirty="0">
                          <a:ln>
                            <a:noFill/>
                          </a:ln>
                          <a:solidFill>
                            <a:srgbClr val="000000"/>
                          </a:solidFill>
                          <a:effectLst/>
                          <a:uLnTx/>
                          <a:uFillTx/>
                          <a:latin typeface="+mn-lt"/>
                          <a:ea typeface="+mn-ea"/>
                          <a:cs typeface="+mn-cs"/>
                          <a:sym typeface="Arial"/>
                        </a:rPr>
                        <a:t>tháng 01 hằng năm về tình hình thực hiện ĐMTHNL của đơn vị. </a:t>
                      </a:r>
                      <a:r>
                        <a:rPr kumimoji="0" lang="en-US" sz="1600" b="0" i="0" u="none" strike="noStrike" kern="0" cap="none" spc="0" normalizeH="0" baseline="0" noProof="0" dirty="0">
                          <a:ln>
                            <a:noFill/>
                          </a:ln>
                          <a:solidFill>
                            <a:srgbClr val="000000"/>
                          </a:solidFill>
                          <a:effectLst/>
                          <a:uLnTx/>
                          <a:uFillTx/>
                          <a:latin typeface="+mn-lt"/>
                          <a:ea typeface="+mn-ea"/>
                          <a:cs typeface="+mn-cs"/>
                          <a:sym typeface="Arial"/>
                        </a:rPr>
                        <a:t>(cụ thể tại Điều 5 của Thông tư)</a:t>
                      </a:r>
                      <a:endParaRPr kumimoji="0" lang="vi-VN" sz="16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tc>
                <a:extLst>
                  <a:ext uri="{0D108BD9-81ED-4DB2-BD59-A6C34878D82A}">
                    <a16:rowId xmlns:a16="http://schemas.microsoft.com/office/drawing/2014/main" val="897526497"/>
                  </a:ext>
                </a:extLst>
              </a:tr>
              <a:tr h="1313483">
                <a:tc>
                  <a:txBody>
                    <a:bodyPr/>
                    <a:lstStyle/>
                    <a:p>
                      <a:pPr algn="just">
                        <a:lnSpc>
                          <a:spcPct val="125000"/>
                        </a:lnSpc>
                        <a:spcBef>
                          <a:spcPts val="600"/>
                        </a:spcBef>
                        <a:spcAft>
                          <a:spcPts val="600"/>
                        </a:spcAft>
                      </a:pPr>
                      <a:r>
                        <a:rPr lang="en-US" sz="1600" b="0" i="0" u="none" strike="noStrike" cap="none" dirty="0">
                          <a:solidFill>
                            <a:schemeClr val="tx1"/>
                          </a:solidFill>
                          <a:effectLst/>
                          <a:latin typeface="+mn-lt"/>
                          <a:ea typeface="+mn-ea"/>
                          <a:cs typeface="+mn-cs"/>
                          <a:sym typeface="Arial"/>
                        </a:rPr>
                        <a:t>Sản xuất đồ uống không cồn không có ga</a:t>
                      </a:r>
                      <a:endParaRPr lang="en-US" sz="1600" b="0" dirty="0">
                        <a:solidFill>
                          <a:schemeClr val="tx1"/>
                        </a:solidFill>
                        <a:effectLst/>
                        <a:latin typeface="+mn-lt"/>
                        <a:ea typeface="Arial" panose="020B0604020202020204" pitchFamily="34" charset="0"/>
                        <a:cs typeface="Times New Roman" panose="02020603050405020304" pitchFamily="18" charset="0"/>
                      </a:endParaRP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&gt;10</a:t>
                      </a: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 1068</a:t>
                      </a:r>
                    </a:p>
                  </a:txBody>
                  <a:tcPr marL="68580" marR="68580" marT="0" marB="0" anchor="ct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1486499760"/>
                  </a:ext>
                </a:extLst>
              </a:tr>
            </a:tbl>
          </a:graphicData>
        </a:graphic>
      </p:graphicFrame>
    </p:spTree>
    <p:extLst>
      <p:ext uri="{BB962C8B-B14F-4D97-AF65-F5344CB8AC3E}">
        <p14:creationId xmlns:p14="http://schemas.microsoft.com/office/powerpoint/2010/main" val="32928538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882583"/>
            <a:ext cx="10972800"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Đồ</a:t>
            </a:r>
            <a:r>
              <a:rPr dirty="0">
                <a:solidFill>
                  <a:schemeClr val="accent1">
                    <a:lumMod val="50000"/>
                  </a:schemeClr>
                </a:solidFill>
              </a:rPr>
              <a:t> </a:t>
            </a:r>
            <a:r>
              <a:rPr dirty="0" err="1">
                <a:solidFill>
                  <a:schemeClr val="accent1">
                    <a:lumMod val="50000"/>
                  </a:schemeClr>
                </a:solidFill>
              </a:rPr>
              <a:t>uống</a:t>
            </a:r>
            <a:endParaRPr dirty="0">
              <a:solidFill>
                <a:schemeClr val="accent1">
                  <a:lumMod val="50000"/>
                </a:schemeClr>
              </a:solidFill>
            </a:endParaRPr>
          </a:p>
        </p:txBody>
      </p:sp>
      <p:sp>
        <p:nvSpPr>
          <p:cNvPr id="3" name="Content Placeholder 2"/>
          <p:cNvSpPr>
            <a:spLocks noGrp="1"/>
          </p:cNvSpPr>
          <p:nvPr>
            <p:ph idx="4294967295"/>
          </p:nvPr>
        </p:nvSpPr>
        <p:spPr>
          <a:xfrm>
            <a:off x="609600" y="1536633"/>
            <a:ext cx="10972800" cy="4772800"/>
          </a:xfrm>
        </p:spPr>
        <p:txBody>
          <a:bodyPr>
            <a:normAutofit/>
          </a:bodyPr>
          <a:lstStyle/>
          <a:p>
            <a:pPr marL="139700" indent="0">
              <a:lnSpc>
                <a:spcPct val="150000"/>
              </a:lnSpc>
              <a:spcBef>
                <a:spcPts val="800"/>
              </a:spcBef>
              <a:buNone/>
            </a:pPr>
            <a:r>
              <a:rPr b="1" dirty="0" err="1"/>
              <a:t>Sử</a:t>
            </a:r>
            <a:r>
              <a:rPr b="1" dirty="0"/>
              <a:t> </a:t>
            </a:r>
            <a:r>
              <a:rPr b="1" err="1"/>
              <a:t>dụng</a:t>
            </a:r>
            <a:r>
              <a:rPr b="1"/>
              <a:t> </a:t>
            </a:r>
            <a:r>
              <a:rPr lang="en-US" b="1" dirty="0" err="1"/>
              <a:t>b</a:t>
            </a:r>
            <a:r>
              <a:rPr b="1"/>
              <a:t>iến </a:t>
            </a:r>
            <a:r>
              <a:rPr b="1" dirty="0" err="1"/>
              <a:t>tần</a:t>
            </a:r>
            <a:r>
              <a:rPr b="1" dirty="0"/>
              <a:t> </a:t>
            </a:r>
            <a:r>
              <a:rPr b="1" err="1"/>
              <a:t>trong</a:t>
            </a:r>
            <a:r>
              <a:rPr b="1"/>
              <a:t> </a:t>
            </a:r>
            <a:r>
              <a:rPr lang="en-US" b="1" dirty="0" err="1"/>
              <a:t>h</a:t>
            </a:r>
            <a:r>
              <a:rPr b="1"/>
              <a:t>ệ </a:t>
            </a:r>
            <a:r>
              <a:rPr b="1" err="1"/>
              <a:t>thống</a:t>
            </a:r>
            <a:r>
              <a:rPr b="1"/>
              <a:t> </a:t>
            </a:r>
            <a:r>
              <a:rPr lang="en-US" b="1" dirty="0" err="1"/>
              <a:t>đ</a:t>
            </a:r>
            <a:r>
              <a:rPr b="1"/>
              <a:t>ộng </a:t>
            </a:r>
            <a:r>
              <a:rPr b="1" dirty="0" err="1"/>
              <a:t>cơ</a:t>
            </a:r>
            <a:endParaRPr b="1" dirty="0"/>
          </a:p>
          <a:p>
            <a:pPr marL="1219170">
              <a:lnSpc>
                <a:spcPct val="150000"/>
              </a:lnSpc>
              <a:spcBef>
                <a:spcPts val="800"/>
              </a:spcBef>
              <a:buFont typeface="Wingdings" panose="05000000000000000000" pitchFamily="2" charset="2"/>
              <a:buChar char="Ø"/>
            </a:pPr>
            <a:r>
              <a:rPr dirty="0" err="1"/>
              <a:t>Lắp</a:t>
            </a:r>
            <a:r>
              <a:rPr dirty="0"/>
              <a:t> </a:t>
            </a:r>
            <a:r>
              <a:rPr dirty="0" err="1"/>
              <a:t>đặt</a:t>
            </a:r>
            <a:r>
              <a:rPr dirty="0"/>
              <a:t> </a:t>
            </a:r>
            <a:r>
              <a:rPr dirty="0" err="1"/>
              <a:t>biến</a:t>
            </a:r>
            <a:r>
              <a:rPr dirty="0"/>
              <a:t> </a:t>
            </a:r>
            <a:r>
              <a:rPr dirty="0" err="1"/>
              <a:t>tần</a:t>
            </a:r>
            <a:r>
              <a:rPr dirty="0"/>
              <a:t> </a:t>
            </a:r>
            <a:r>
              <a:rPr dirty="0" err="1"/>
              <a:t>để</a:t>
            </a:r>
            <a:r>
              <a:rPr dirty="0"/>
              <a:t> </a:t>
            </a:r>
            <a:r>
              <a:rPr dirty="0" err="1"/>
              <a:t>điều</a:t>
            </a:r>
            <a:r>
              <a:rPr dirty="0"/>
              <a:t> </a:t>
            </a:r>
            <a:r>
              <a:rPr dirty="0" err="1"/>
              <a:t>chỉnh</a:t>
            </a:r>
            <a:r>
              <a:rPr dirty="0"/>
              <a:t> </a:t>
            </a:r>
            <a:r>
              <a:rPr dirty="0" err="1"/>
              <a:t>tốc</a:t>
            </a:r>
            <a:r>
              <a:rPr dirty="0"/>
              <a:t> </a:t>
            </a:r>
            <a:r>
              <a:rPr dirty="0" err="1"/>
              <a:t>độ</a:t>
            </a:r>
            <a:r>
              <a:rPr dirty="0"/>
              <a:t> </a:t>
            </a:r>
            <a:r>
              <a:rPr dirty="0" err="1"/>
              <a:t>động</a:t>
            </a:r>
            <a:r>
              <a:rPr dirty="0"/>
              <a:t> </a:t>
            </a:r>
            <a:r>
              <a:rPr dirty="0" err="1"/>
              <a:t>cơ</a:t>
            </a:r>
            <a:r>
              <a:rPr dirty="0"/>
              <a:t> </a:t>
            </a:r>
            <a:r>
              <a:rPr dirty="0" err="1"/>
              <a:t>theo</a:t>
            </a:r>
            <a:r>
              <a:rPr dirty="0"/>
              <a:t> </a:t>
            </a:r>
            <a:r>
              <a:rPr dirty="0" err="1"/>
              <a:t>nhu</a:t>
            </a:r>
            <a:r>
              <a:rPr dirty="0"/>
              <a:t> </a:t>
            </a:r>
            <a:r>
              <a:rPr dirty="0" err="1"/>
              <a:t>cầu</a:t>
            </a:r>
            <a:r>
              <a:rPr dirty="0"/>
              <a:t> </a:t>
            </a:r>
            <a:r>
              <a:rPr dirty="0" err="1"/>
              <a:t>thực</a:t>
            </a:r>
            <a:r>
              <a:rPr dirty="0"/>
              <a:t> </a:t>
            </a:r>
            <a:r>
              <a:rPr dirty="0" err="1"/>
              <a:t>tế</a:t>
            </a:r>
            <a:r>
              <a:rPr dirty="0"/>
              <a:t>.</a:t>
            </a:r>
          </a:p>
          <a:p>
            <a:pPr marL="1219170">
              <a:lnSpc>
                <a:spcPct val="150000"/>
              </a:lnSpc>
              <a:spcBef>
                <a:spcPts val="800"/>
              </a:spcBef>
              <a:buFont typeface="Wingdings" panose="05000000000000000000" pitchFamily="2" charset="2"/>
              <a:buChar char="Ø"/>
            </a:pPr>
            <a:r>
              <a:rPr dirty="0" err="1"/>
              <a:t>Ứng</a:t>
            </a:r>
            <a:r>
              <a:rPr dirty="0"/>
              <a:t> </a:t>
            </a:r>
            <a:r>
              <a:rPr dirty="0" err="1"/>
              <a:t>dụng</a:t>
            </a:r>
            <a:r>
              <a:rPr dirty="0"/>
              <a:t> </a:t>
            </a:r>
            <a:r>
              <a:rPr dirty="0" err="1"/>
              <a:t>biến</a:t>
            </a:r>
            <a:r>
              <a:rPr dirty="0"/>
              <a:t> </a:t>
            </a:r>
            <a:r>
              <a:rPr dirty="0" err="1"/>
              <a:t>tần</a:t>
            </a:r>
            <a:r>
              <a:rPr dirty="0"/>
              <a:t> </a:t>
            </a:r>
            <a:r>
              <a:rPr dirty="0" err="1"/>
              <a:t>trong</a:t>
            </a:r>
            <a:r>
              <a:rPr dirty="0"/>
              <a:t> </a:t>
            </a:r>
            <a:r>
              <a:rPr dirty="0" err="1"/>
              <a:t>các</a:t>
            </a:r>
            <a:r>
              <a:rPr dirty="0"/>
              <a:t> </a:t>
            </a:r>
            <a:r>
              <a:rPr dirty="0" err="1"/>
              <a:t>thiết</a:t>
            </a:r>
            <a:r>
              <a:rPr dirty="0"/>
              <a:t> </a:t>
            </a:r>
            <a:r>
              <a:rPr dirty="0" err="1"/>
              <a:t>bị</a:t>
            </a:r>
            <a:r>
              <a:rPr dirty="0"/>
              <a:t> </a:t>
            </a:r>
            <a:r>
              <a:rPr dirty="0" err="1"/>
              <a:t>như</a:t>
            </a:r>
            <a:r>
              <a:rPr dirty="0"/>
              <a:t> </a:t>
            </a:r>
            <a:r>
              <a:rPr dirty="0" err="1"/>
              <a:t>bơm</a:t>
            </a:r>
            <a:r>
              <a:rPr dirty="0"/>
              <a:t>, </a:t>
            </a:r>
            <a:r>
              <a:rPr dirty="0" err="1"/>
              <a:t>quạt</a:t>
            </a:r>
            <a:r>
              <a:rPr dirty="0"/>
              <a:t> </a:t>
            </a:r>
            <a:r>
              <a:rPr dirty="0" err="1"/>
              <a:t>và</a:t>
            </a:r>
            <a:r>
              <a:rPr dirty="0"/>
              <a:t> </a:t>
            </a:r>
            <a:r>
              <a:rPr dirty="0" err="1"/>
              <a:t>máy</a:t>
            </a:r>
            <a:r>
              <a:rPr dirty="0"/>
              <a:t> </a:t>
            </a:r>
            <a:r>
              <a:rPr dirty="0" err="1"/>
              <a:t>nén</a:t>
            </a:r>
            <a:r>
              <a:rPr dirty="0"/>
              <a:t> </a:t>
            </a:r>
            <a:r>
              <a:rPr dirty="0" err="1"/>
              <a:t>khí</a:t>
            </a:r>
            <a:r>
              <a:rPr dirty="0"/>
              <a:t>.</a:t>
            </a:r>
          </a:p>
          <a:p>
            <a:pPr marL="186262" indent="0">
              <a:lnSpc>
                <a:spcPct val="150000"/>
              </a:lnSpc>
              <a:spcBef>
                <a:spcPts val="800"/>
              </a:spcBef>
              <a:buNone/>
            </a:pPr>
            <a:r>
              <a:rPr b="1" dirty="0" err="1"/>
              <a:t>Hiệu</a:t>
            </a:r>
            <a:r>
              <a:rPr b="1" dirty="0"/>
              <a:t> </a:t>
            </a:r>
            <a:r>
              <a:rPr b="1" dirty="0" err="1"/>
              <a:t>quả</a:t>
            </a:r>
            <a:r>
              <a:rPr b="1" dirty="0"/>
              <a:t>:</a:t>
            </a:r>
          </a:p>
          <a:p>
            <a:pPr marL="1244570" indent="-342900">
              <a:lnSpc>
                <a:spcPct val="150000"/>
              </a:lnSpc>
              <a:spcBef>
                <a:spcPts val="800"/>
              </a:spcBef>
              <a:buFont typeface="Wingdings" panose="05000000000000000000" pitchFamily="2" charset="2"/>
              <a:buChar char="Ø"/>
            </a:pPr>
            <a:r>
              <a:rPr dirty="0" err="1"/>
              <a:t>Giảm</a:t>
            </a:r>
            <a:r>
              <a:rPr dirty="0"/>
              <a:t> </a:t>
            </a:r>
            <a:r>
              <a:rPr dirty="0" err="1"/>
              <a:t>tiêu</a:t>
            </a:r>
            <a:r>
              <a:rPr dirty="0"/>
              <a:t> </a:t>
            </a:r>
            <a:r>
              <a:rPr dirty="0" err="1"/>
              <a:t>thụ</a:t>
            </a:r>
            <a:r>
              <a:rPr dirty="0"/>
              <a:t> </a:t>
            </a:r>
            <a:r>
              <a:rPr dirty="0" err="1"/>
              <a:t>điện</a:t>
            </a:r>
            <a:r>
              <a:rPr dirty="0"/>
              <a:t> </a:t>
            </a:r>
            <a:r>
              <a:rPr dirty="0" err="1"/>
              <a:t>năng</a:t>
            </a:r>
            <a:r>
              <a:rPr dirty="0"/>
              <a:t> </a:t>
            </a:r>
            <a:r>
              <a:rPr dirty="0" err="1"/>
              <a:t>từ</a:t>
            </a:r>
            <a:r>
              <a:rPr dirty="0"/>
              <a:t> 20-30%.</a:t>
            </a:r>
          </a:p>
          <a:p>
            <a:pPr marL="1244570" indent="-342900">
              <a:lnSpc>
                <a:spcPct val="150000"/>
              </a:lnSpc>
              <a:spcBef>
                <a:spcPts val="800"/>
              </a:spcBef>
              <a:buFont typeface="Wingdings" panose="05000000000000000000" pitchFamily="2" charset="2"/>
              <a:buChar char="Ø"/>
            </a:pPr>
            <a:r>
              <a:rPr dirty="0" err="1"/>
              <a:t>Tăng</a:t>
            </a:r>
            <a:r>
              <a:rPr dirty="0"/>
              <a:t> </a:t>
            </a:r>
            <a:r>
              <a:rPr dirty="0" err="1"/>
              <a:t>tuổi</a:t>
            </a:r>
            <a:r>
              <a:rPr dirty="0"/>
              <a:t> </a:t>
            </a:r>
            <a:r>
              <a:rPr dirty="0" err="1"/>
              <a:t>thọ</a:t>
            </a:r>
            <a:r>
              <a:rPr dirty="0"/>
              <a:t> </a:t>
            </a:r>
            <a:r>
              <a:rPr dirty="0" err="1"/>
              <a:t>thiết</a:t>
            </a:r>
            <a:r>
              <a:rPr dirty="0"/>
              <a:t> </a:t>
            </a:r>
            <a:r>
              <a:rPr dirty="0" err="1"/>
              <a:t>bị</a:t>
            </a:r>
            <a:r>
              <a:rPr dirty="0"/>
              <a:t>, </a:t>
            </a:r>
            <a:r>
              <a:rPr dirty="0" err="1"/>
              <a:t>giảm</a:t>
            </a:r>
            <a:r>
              <a:rPr dirty="0"/>
              <a:t> chi </a:t>
            </a:r>
            <a:r>
              <a:rPr dirty="0" err="1"/>
              <a:t>phí</a:t>
            </a:r>
            <a:r>
              <a:rPr dirty="0"/>
              <a:t> </a:t>
            </a:r>
            <a:r>
              <a:rPr dirty="0" err="1"/>
              <a:t>bảo</a:t>
            </a:r>
            <a:r>
              <a:rPr dirty="0"/>
              <a:t> </a:t>
            </a:r>
            <a:r>
              <a:rPr dirty="0" err="1"/>
              <a:t>trì</a:t>
            </a:r>
            <a:r>
              <a:rPr dirty="0"/>
              <a:t>.</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273629" y="1454990"/>
            <a:ext cx="10972800" cy="4772800"/>
          </a:xfrm>
        </p:spPr>
        <p:txBody>
          <a:bodyPr>
            <a:normAutofit/>
          </a:bodyPr>
          <a:lstStyle/>
          <a:p>
            <a:pPr marL="139700" indent="0">
              <a:lnSpc>
                <a:spcPct val="150000"/>
              </a:lnSpc>
              <a:spcBef>
                <a:spcPts val="800"/>
              </a:spcBef>
              <a:buNone/>
            </a:pPr>
            <a:r>
              <a:rPr b="1" dirty="0" err="1"/>
              <a:t>Tối</a:t>
            </a:r>
            <a:r>
              <a:rPr b="1" dirty="0"/>
              <a:t> </a:t>
            </a:r>
            <a:r>
              <a:rPr b="1" dirty="0" err="1"/>
              <a:t>ưu</a:t>
            </a:r>
            <a:r>
              <a:rPr b="1" dirty="0"/>
              <a:t> </a:t>
            </a:r>
            <a:r>
              <a:rPr b="1" err="1"/>
              <a:t>hóa</a:t>
            </a:r>
            <a:r>
              <a:rPr b="1"/>
              <a:t> </a:t>
            </a:r>
            <a:r>
              <a:rPr lang="en-US" b="1" dirty="0" err="1"/>
              <a:t>h</a:t>
            </a:r>
            <a:r>
              <a:rPr b="1"/>
              <a:t>ệ </a:t>
            </a:r>
            <a:r>
              <a:rPr b="1" err="1"/>
              <a:t>thống</a:t>
            </a:r>
            <a:r>
              <a:rPr b="1"/>
              <a:t> </a:t>
            </a:r>
            <a:r>
              <a:rPr lang="en-US" b="1" dirty="0" err="1"/>
              <a:t>l</a:t>
            </a:r>
            <a:r>
              <a:rPr b="1"/>
              <a:t>ạnh </a:t>
            </a:r>
            <a:r>
              <a:rPr b="1" err="1"/>
              <a:t>và</a:t>
            </a:r>
            <a:r>
              <a:rPr b="1"/>
              <a:t> </a:t>
            </a:r>
            <a:r>
              <a:rPr lang="en-US" b="1"/>
              <a:t>đ</a:t>
            </a:r>
            <a:r>
              <a:rPr b="1"/>
              <a:t>iều </a:t>
            </a:r>
            <a:r>
              <a:rPr b="1" err="1"/>
              <a:t>hòa</a:t>
            </a:r>
            <a:r>
              <a:rPr b="1"/>
              <a:t> </a:t>
            </a:r>
            <a:r>
              <a:rPr lang="en-US" b="1" dirty="0" err="1"/>
              <a:t>k</a:t>
            </a:r>
            <a:r>
              <a:rPr b="1"/>
              <a:t>hông khí</a:t>
            </a:r>
            <a:r>
              <a:rPr lang="en-US" b="1"/>
              <a:t>:</a:t>
            </a:r>
            <a:endParaRPr b="1" dirty="0"/>
          </a:p>
          <a:p>
            <a:pPr marL="1219170">
              <a:lnSpc>
                <a:spcPct val="150000"/>
              </a:lnSpc>
              <a:spcBef>
                <a:spcPts val="800"/>
              </a:spcBef>
              <a:buFont typeface="Wingdings" panose="05000000000000000000" pitchFamily="2" charset="2"/>
              <a:buChar char="Ø"/>
            </a:pPr>
            <a:r>
              <a:rPr dirty="0" err="1"/>
              <a:t>Thực</a:t>
            </a:r>
            <a:r>
              <a:rPr dirty="0"/>
              <a:t> </a:t>
            </a:r>
            <a:r>
              <a:rPr dirty="0" err="1"/>
              <a:t>hiện</a:t>
            </a:r>
            <a:r>
              <a:rPr dirty="0"/>
              <a:t> </a:t>
            </a:r>
            <a:r>
              <a:rPr dirty="0" err="1"/>
              <a:t>bảo</a:t>
            </a:r>
            <a:r>
              <a:rPr dirty="0"/>
              <a:t> </a:t>
            </a:r>
            <a:r>
              <a:rPr dirty="0" err="1"/>
              <a:t>trì</a:t>
            </a:r>
            <a:r>
              <a:rPr dirty="0"/>
              <a:t> </a:t>
            </a:r>
            <a:r>
              <a:rPr dirty="0" err="1"/>
              <a:t>định</a:t>
            </a:r>
            <a:r>
              <a:rPr dirty="0"/>
              <a:t> </a:t>
            </a:r>
            <a:r>
              <a:rPr dirty="0" err="1"/>
              <a:t>kỳ</a:t>
            </a:r>
            <a:r>
              <a:rPr dirty="0"/>
              <a:t> </a:t>
            </a:r>
            <a:r>
              <a:rPr dirty="0" err="1"/>
              <a:t>để</a:t>
            </a:r>
            <a:r>
              <a:rPr dirty="0"/>
              <a:t> </a:t>
            </a:r>
            <a:r>
              <a:rPr dirty="0" err="1"/>
              <a:t>đảm</a:t>
            </a:r>
            <a:r>
              <a:rPr dirty="0"/>
              <a:t> </a:t>
            </a:r>
            <a:r>
              <a:rPr dirty="0" err="1"/>
              <a:t>bảo</a:t>
            </a:r>
            <a:r>
              <a:rPr dirty="0"/>
              <a:t> </a:t>
            </a:r>
            <a:r>
              <a:rPr dirty="0" err="1"/>
              <a:t>hiệu</a:t>
            </a:r>
            <a:r>
              <a:rPr dirty="0"/>
              <a:t> </a:t>
            </a:r>
            <a:r>
              <a:rPr dirty="0" err="1"/>
              <a:t>suất</a:t>
            </a:r>
            <a:r>
              <a:rPr dirty="0"/>
              <a:t> </a:t>
            </a:r>
            <a:r>
              <a:rPr dirty="0" err="1"/>
              <a:t>tối</a:t>
            </a:r>
            <a:r>
              <a:rPr dirty="0"/>
              <a:t> </a:t>
            </a:r>
            <a:r>
              <a:rPr dirty="0" err="1"/>
              <a:t>ưu</a:t>
            </a:r>
            <a:r>
              <a:rPr dirty="0"/>
              <a:t>.</a:t>
            </a:r>
          </a:p>
          <a:p>
            <a:pPr marL="1219170">
              <a:lnSpc>
                <a:spcPct val="150000"/>
              </a:lnSpc>
              <a:spcBef>
                <a:spcPts val="800"/>
              </a:spcBef>
              <a:buFont typeface="Wingdings" panose="05000000000000000000" pitchFamily="2" charset="2"/>
              <a:buChar char="Ø"/>
            </a:pPr>
            <a:r>
              <a:rPr dirty="0" err="1"/>
              <a:t>Điều</a:t>
            </a:r>
            <a:r>
              <a:rPr dirty="0"/>
              <a:t> </a:t>
            </a:r>
            <a:r>
              <a:rPr dirty="0" err="1"/>
              <a:t>chỉnh</a:t>
            </a:r>
            <a:r>
              <a:rPr dirty="0"/>
              <a:t> </a:t>
            </a:r>
            <a:r>
              <a:rPr dirty="0" err="1"/>
              <a:t>nhiệt</a:t>
            </a:r>
            <a:r>
              <a:rPr dirty="0"/>
              <a:t> </a:t>
            </a:r>
            <a:r>
              <a:rPr dirty="0" err="1"/>
              <a:t>độ</a:t>
            </a:r>
            <a:r>
              <a:rPr dirty="0"/>
              <a:t> </a:t>
            </a:r>
            <a:r>
              <a:rPr dirty="0" err="1"/>
              <a:t>và</a:t>
            </a:r>
            <a:r>
              <a:rPr dirty="0"/>
              <a:t> </a:t>
            </a:r>
            <a:r>
              <a:rPr dirty="0" err="1"/>
              <a:t>độ</a:t>
            </a:r>
            <a:r>
              <a:rPr dirty="0"/>
              <a:t> </a:t>
            </a:r>
            <a:r>
              <a:rPr dirty="0" err="1"/>
              <a:t>ẩm</a:t>
            </a:r>
            <a:r>
              <a:rPr dirty="0"/>
              <a:t> </a:t>
            </a:r>
            <a:r>
              <a:rPr dirty="0" err="1"/>
              <a:t>phù</a:t>
            </a:r>
            <a:r>
              <a:rPr dirty="0"/>
              <a:t> </a:t>
            </a:r>
            <a:r>
              <a:rPr dirty="0" err="1"/>
              <a:t>hợp</a:t>
            </a:r>
            <a:r>
              <a:rPr dirty="0"/>
              <a:t> </a:t>
            </a:r>
            <a:r>
              <a:rPr dirty="0" err="1"/>
              <a:t>với</a:t>
            </a:r>
            <a:r>
              <a:rPr dirty="0"/>
              <a:t> </a:t>
            </a:r>
            <a:r>
              <a:rPr dirty="0" err="1"/>
              <a:t>yêu</a:t>
            </a:r>
            <a:r>
              <a:rPr dirty="0"/>
              <a:t> </a:t>
            </a:r>
            <a:r>
              <a:rPr dirty="0" err="1"/>
              <a:t>cầu</a:t>
            </a:r>
            <a:r>
              <a:rPr dirty="0"/>
              <a:t> </a:t>
            </a:r>
            <a:r>
              <a:rPr dirty="0" err="1"/>
              <a:t>sản</a:t>
            </a:r>
            <a:r>
              <a:rPr dirty="0"/>
              <a:t> </a:t>
            </a:r>
            <a:r>
              <a:rPr dirty="0" err="1"/>
              <a:t>xuất</a:t>
            </a:r>
            <a:r>
              <a:rPr dirty="0"/>
              <a:t> </a:t>
            </a:r>
            <a:r>
              <a:rPr dirty="0" err="1"/>
              <a:t>và</a:t>
            </a:r>
            <a:r>
              <a:rPr dirty="0"/>
              <a:t> </a:t>
            </a:r>
            <a:r>
              <a:rPr dirty="0" err="1"/>
              <a:t>bảo</a:t>
            </a:r>
            <a:r>
              <a:rPr dirty="0"/>
              <a:t> </a:t>
            </a:r>
            <a:r>
              <a:rPr dirty="0" err="1"/>
              <a:t>quản</a:t>
            </a:r>
            <a:r>
              <a:rPr dirty="0"/>
              <a:t>.</a:t>
            </a:r>
          </a:p>
          <a:p>
            <a:pPr marL="1219170">
              <a:lnSpc>
                <a:spcPct val="150000"/>
              </a:lnSpc>
              <a:spcBef>
                <a:spcPts val="800"/>
              </a:spcBef>
              <a:buFont typeface="Wingdings" panose="05000000000000000000" pitchFamily="2" charset="2"/>
              <a:buChar char="Ø"/>
            </a:pPr>
            <a:r>
              <a:rPr dirty="0" err="1"/>
              <a:t>Thay</a:t>
            </a:r>
            <a:r>
              <a:rPr dirty="0"/>
              <a:t> </a:t>
            </a:r>
            <a:r>
              <a:rPr dirty="0" err="1"/>
              <a:t>thế</a:t>
            </a:r>
            <a:r>
              <a:rPr dirty="0"/>
              <a:t> </a:t>
            </a:r>
            <a:r>
              <a:rPr dirty="0" err="1"/>
              <a:t>thiết</a:t>
            </a:r>
            <a:r>
              <a:rPr dirty="0"/>
              <a:t> </a:t>
            </a:r>
            <a:r>
              <a:rPr dirty="0" err="1"/>
              <a:t>bị</a:t>
            </a:r>
            <a:r>
              <a:rPr dirty="0"/>
              <a:t> </a:t>
            </a:r>
            <a:r>
              <a:rPr dirty="0" err="1"/>
              <a:t>cũ</a:t>
            </a:r>
            <a:r>
              <a:rPr dirty="0"/>
              <a:t> </a:t>
            </a:r>
            <a:r>
              <a:rPr dirty="0" err="1"/>
              <a:t>bằng</a:t>
            </a:r>
            <a:r>
              <a:rPr dirty="0"/>
              <a:t> </a:t>
            </a:r>
            <a:r>
              <a:rPr dirty="0" err="1"/>
              <a:t>hệ</a:t>
            </a:r>
            <a:r>
              <a:rPr dirty="0"/>
              <a:t> </a:t>
            </a:r>
            <a:r>
              <a:rPr dirty="0" err="1"/>
              <a:t>thống</a:t>
            </a:r>
            <a:r>
              <a:rPr dirty="0"/>
              <a:t> </a:t>
            </a:r>
            <a:r>
              <a:rPr dirty="0" err="1"/>
              <a:t>lạnh</a:t>
            </a:r>
            <a:r>
              <a:rPr dirty="0"/>
              <a:t> </a:t>
            </a:r>
            <a:r>
              <a:rPr dirty="0" err="1"/>
              <a:t>hiệu</a:t>
            </a:r>
            <a:r>
              <a:rPr dirty="0"/>
              <a:t> </a:t>
            </a:r>
            <a:r>
              <a:rPr dirty="0" err="1"/>
              <a:t>suất</a:t>
            </a:r>
            <a:r>
              <a:rPr dirty="0"/>
              <a:t> </a:t>
            </a:r>
            <a:r>
              <a:rPr dirty="0" err="1"/>
              <a:t>cao</a:t>
            </a:r>
            <a:r>
              <a:rPr dirty="0"/>
              <a:t>.</a:t>
            </a:r>
          </a:p>
          <a:p>
            <a:pPr marL="186262" indent="0">
              <a:lnSpc>
                <a:spcPct val="150000"/>
              </a:lnSpc>
              <a:spcBef>
                <a:spcPts val="800"/>
              </a:spcBef>
              <a:buNone/>
            </a:pPr>
            <a:r>
              <a:rPr b="1" dirty="0" err="1"/>
              <a:t>Hiệu</a:t>
            </a:r>
            <a:r>
              <a:rPr b="1" dirty="0"/>
              <a:t> </a:t>
            </a:r>
            <a:r>
              <a:rPr b="1" dirty="0" err="1"/>
              <a:t>quả</a:t>
            </a:r>
            <a:r>
              <a:rPr b="1" dirty="0"/>
              <a:t>:</a:t>
            </a:r>
          </a:p>
          <a:p>
            <a:pPr marL="1244570" indent="-342900">
              <a:lnSpc>
                <a:spcPct val="150000"/>
              </a:lnSpc>
              <a:spcBef>
                <a:spcPts val="800"/>
              </a:spcBef>
              <a:buFont typeface="Wingdings" panose="05000000000000000000" pitchFamily="2" charset="2"/>
              <a:buChar char="Ø"/>
            </a:pPr>
            <a:r>
              <a:rPr dirty="0" err="1"/>
              <a:t>Giảm</a:t>
            </a:r>
            <a:r>
              <a:rPr dirty="0"/>
              <a:t> chi </a:t>
            </a:r>
            <a:r>
              <a:rPr dirty="0" err="1"/>
              <a:t>phí</a:t>
            </a:r>
            <a:r>
              <a:rPr dirty="0"/>
              <a:t> </a:t>
            </a:r>
            <a:r>
              <a:rPr dirty="0" err="1"/>
              <a:t>điện</a:t>
            </a:r>
            <a:r>
              <a:rPr dirty="0"/>
              <a:t> </a:t>
            </a:r>
            <a:r>
              <a:rPr dirty="0" err="1"/>
              <a:t>năng</a:t>
            </a:r>
            <a:r>
              <a:rPr dirty="0"/>
              <a:t> </a:t>
            </a:r>
            <a:r>
              <a:rPr dirty="0" err="1"/>
              <a:t>từ</a:t>
            </a:r>
            <a:r>
              <a:rPr dirty="0"/>
              <a:t> 15-20%.</a:t>
            </a:r>
          </a:p>
          <a:p>
            <a:pPr marL="1244570" indent="-342900">
              <a:lnSpc>
                <a:spcPct val="150000"/>
              </a:lnSpc>
              <a:spcBef>
                <a:spcPts val="800"/>
              </a:spcBef>
              <a:buFont typeface="Wingdings" panose="05000000000000000000" pitchFamily="2" charset="2"/>
              <a:buChar char="Ø"/>
            </a:pPr>
            <a:r>
              <a:rPr dirty="0"/>
              <a:t>Duy </a:t>
            </a:r>
            <a:r>
              <a:rPr dirty="0" err="1"/>
              <a:t>trì</a:t>
            </a:r>
            <a:r>
              <a:rPr dirty="0"/>
              <a:t> </a:t>
            </a:r>
            <a:r>
              <a:rPr dirty="0" err="1"/>
              <a:t>chất</a:t>
            </a:r>
            <a:r>
              <a:rPr dirty="0"/>
              <a:t> </a:t>
            </a:r>
            <a:r>
              <a:rPr dirty="0" err="1"/>
              <a:t>lượng</a:t>
            </a:r>
            <a:r>
              <a:rPr dirty="0"/>
              <a:t> </a:t>
            </a:r>
            <a:r>
              <a:rPr dirty="0" err="1"/>
              <a:t>sản</a:t>
            </a:r>
            <a:r>
              <a:rPr dirty="0"/>
              <a:t> </a:t>
            </a:r>
            <a:r>
              <a:rPr dirty="0" err="1"/>
              <a:t>phẩm</a:t>
            </a:r>
            <a:r>
              <a:rPr dirty="0"/>
              <a:t>, </a:t>
            </a:r>
            <a:r>
              <a:rPr dirty="0" err="1"/>
              <a:t>giảm</a:t>
            </a:r>
            <a:r>
              <a:rPr dirty="0"/>
              <a:t> </a:t>
            </a:r>
            <a:r>
              <a:rPr dirty="0" err="1"/>
              <a:t>phát</a:t>
            </a:r>
            <a:r>
              <a:rPr dirty="0"/>
              <a:t> </a:t>
            </a:r>
            <a:r>
              <a:rPr dirty="0" err="1"/>
              <a:t>thải</a:t>
            </a:r>
            <a:r>
              <a:rPr dirty="0"/>
              <a:t> carbon.</a:t>
            </a:r>
          </a:p>
        </p:txBody>
      </p:sp>
      <p:sp>
        <p:nvSpPr>
          <p:cNvPr id="5" name="Title 1"/>
          <p:cNvSpPr>
            <a:spLocks noGrp="1"/>
          </p:cNvSpPr>
          <p:nvPr>
            <p:ph type="title" idx="4294967295"/>
          </p:nvPr>
        </p:nvSpPr>
        <p:spPr>
          <a:xfrm>
            <a:off x="609600" y="893403"/>
            <a:ext cx="10972800"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Đồ</a:t>
            </a:r>
            <a:r>
              <a:rPr dirty="0">
                <a:solidFill>
                  <a:schemeClr val="accent1">
                    <a:lumMod val="50000"/>
                  </a:schemeClr>
                </a:solidFill>
              </a:rPr>
              <a:t> </a:t>
            </a:r>
            <a:r>
              <a:rPr dirty="0" err="1">
                <a:solidFill>
                  <a:schemeClr val="accent1">
                    <a:lumMod val="50000"/>
                  </a:schemeClr>
                </a:solidFill>
              </a:rPr>
              <a:t>uống</a:t>
            </a:r>
            <a:endParaRPr dirty="0">
              <a:solidFill>
                <a:schemeClr val="accent1">
                  <a:lumMod val="50000"/>
                </a:schemeClr>
              </a:solidFill>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09600" y="1536633"/>
            <a:ext cx="10972800" cy="4772800"/>
          </a:xfrm>
        </p:spPr>
        <p:txBody>
          <a:bodyPr>
            <a:normAutofit/>
          </a:bodyPr>
          <a:lstStyle/>
          <a:p>
            <a:pPr marL="139700" indent="0">
              <a:lnSpc>
                <a:spcPct val="150000"/>
              </a:lnSpc>
              <a:spcBef>
                <a:spcPts val="800"/>
              </a:spcBef>
              <a:buNone/>
            </a:pPr>
            <a:r>
              <a:rPr b="1" dirty="0"/>
              <a:t>Thu </a:t>
            </a:r>
            <a:r>
              <a:rPr b="1" err="1"/>
              <a:t>hồi</a:t>
            </a:r>
            <a:r>
              <a:rPr b="1"/>
              <a:t> </a:t>
            </a:r>
            <a:r>
              <a:rPr lang="en-US" b="1" dirty="0" err="1"/>
              <a:t>n</a:t>
            </a:r>
            <a:r>
              <a:rPr b="1"/>
              <a:t>hiệt </a:t>
            </a:r>
            <a:r>
              <a:rPr b="1" dirty="0" err="1"/>
              <a:t>thải</a:t>
            </a:r>
            <a:r>
              <a:rPr b="1" dirty="0"/>
              <a:t> </a:t>
            </a:r>
            <a:r>
              <a:rPr b="1" err="1"/>
              <a:t>trong</a:t>
            </a:r>
            <a:r>
              <a:rPr b="1"/>
              <a:t> </a:t>
            </a:r>
            <a:r>
              <a:rPr lang="en-US" b="1" dirty="0" err="1"/>
              <a:t>q</a:t>
            </a:r>
            <a:r>
              <a:rPr b="1"/>
              <a:t>uá </a:t>
            </a:r>
            <a:r>
              <a:rPr b="1" err="1"/>
              <a:t>trình</a:t>
            </a:r>
            <a:r>
              <a:rPr b="1"/>
              <a:t> </a:t>
            </a:r>
            <a:r>
              <a:rPr lang="en-US" b="1" dirty="0" err="1"/>
              <a:t>s</a:t>
            </a:r>
            <a:r>
              <a:rPr b="1"/>
              <a:t>ản </a:t>
            </a:r>
            <a:r>
              <a:rPr b="1" dirty="0" err="1"/>
              <a:t>xuất</a:t>
            </a:r>
            <a:endParaRPr b="1" dirty="0"/>
          </a:p>
          <a:p>
            <a:pPr marL="1219170">
              <a:lnSpc>
                <a:spcPct val="150000"/>
              </a:lnSpc>
              <a:spcBef>
                <a:spcPts val="800"/>
              </a:spcBef>
              <a:buFont typeface="Wingdings" panose="05000000000000000000" pitchFamily="2" charset="2"/>
              <a:buChar char="Ø"/>
            </a:pPr>
            <a:r>
              <a:rPr dirty="0" err="1"/>
              <a:t>Lắp</a:t>
            </a:r>
            <a:r>
              <a:rPr dirty="0"/>
              <a:t> </a:t>
            </a:r>
            <a:r>
              <a:rPr dirty="0" err="1"/>
              <a:t>đặt</a:t>
            </a:r>
            <a:r>
              <a:rPr dirty="0"/>
              <a:t> </a:t>
            </a:r>
            <a:r>
              <a:rPr dirty="0" err="1"/>
              <a:t>thiết</a:t>
            </a:r>
            <a:r>
              <a:rPr dirty="0"/>
              <a:t> </a:t>
            </a:r>
            <a:r>
              <a:rPr dirty="0" err="1"/>
              <a:t>bị</a:t>
            </a:r>
            <a:r>
              <a:rPr dirty="0"/>
              <a:t> </a:t>
            </a:r>
            <a:r>
              <a:rPr dirty="0" err="1"/>
              <a:t>trao</a:t>
            </a:r>
            <a:r>
              <a:rPr dirty="0"/>
              <a:t> </a:t>
            </a:r>
            <a:r>
              <a:rPr dirty="0" err="1"/>
              <a:t>đổi</a:t>
            </a:r>
            <a:r>
              <a:rPr dirty="0"/>
              <a:t> </a:t>
            </a:r>
            <a:r>
              <a:rPr dirty="0" err="1"/>
              <a:t>nhiệt</a:t>
            </a:r>
            <a:r>
              <a:rPr dirty="0"/>
              <a:t> </a:t>
            </a:r>
            <a:r>
              <a:rPr dirty="0" err="1"/>
              <a:t>để</a:t>
            </a:r>
            <a:r>
              <a:rPr dirty="0"/>
              <a:t> </a:t>
            </a:r>
            <a:r>
              <a:rPr dirty="0" err="1"/>
              <a:t>thu</a:t>
            </a:r>
            <a:r>
              <a:rPr dirty="0"/>
              <a:t> </a:t>
            </a:r>
            <a:r>
              <a:rPr dirty="0" err="1"/>
              <a:t>hồi</a:t>
            </a:r>
            <a:r>
              <a:rPr dirty="0"/>
              <a:t> </a:t>
            </a:r>
            <a:r>
              <a:rPr dirty="0" err="1"/>
              <a:t>nhiệt</a:t>
            </a:r>
            <a:r>
              <a:rPr dirty="0"/>
              <a:t> </a:t>
            </a:r>
            <a:r>
              <a:rPr dirty="0" err="1"/>
              <a:t>từ</a:t>
            </a:r>
            <a:r>
              <a:rPr dirty="0"/>
              <a:t> </a:t>
            </a:r>
            <a:r>
              <a:rPr dirty="0" err="1"/>
              <a:t>khí</a:t>
            </a:r>
            <a:r>
              <a:rPr dirty="0"/>
              <a:t> </a:t>
            </a:r>
            <a:r>
              <a:rPr dirty="0" err="1"/>
              <a:t>xả</a:t>
            </a:r>
            <a:r>
              <a:rPr dirty="0"/>
              <a:t> </a:t>
            </a:r>
            <a:r>
              <a:rPr dirty="0" err="1"/>
              <a:t>hoặc</a:t>
            </a:r>
            <a:r>
              <a:rPr dirty="0"/>
              <a:t> </a:t>
            </a:r>
            <a:r>
              <a:rPr dirty="0" err="1"/>
              <a:t>nước</a:t>
            </a:r>
            <a:r>
              <a:rPr dirty="0"/>
              <a:t> </a:t>
            </a:r>
            <a:r>
              <a:rPr dirty="0" err="1"/>
              <a:t>thải</a:t>
            </a:r>
            <a:r>
              <a:rPr dirty="0"/>
              <a:t>.</a:t>
            </a:r>
          </a:p>
          <a:p>
            <a:pPr marL="1219170">
              <a:lnSpc>
                <a:spcPct val="150000"/>
              </a:lnSpc>
              <a:spcBef>
                <a:spcPts val="800"/>
              </a:spcBef>
              <a:buFont typeface="Wingdings" panose="05000000000000000000" pitchFamily="2" charset="2"/>
              <a:buChar char="Ø"/>
            </a:pPr>
            <a:r>
              <a:rPr dirty="0" err="1"/>
              <a:t>Sử</a:t>
            </a:r>
            <a:r>
              <a:rPr dirty="0"/>
              <a:t> </a:t>
            </a:r>
            <a:r>
              <a:rPr dirty="0" err="1"/>
              <a:t>dụng</a:t>
            </a:r>
            <a:r>
              <a:rPr dirty="0"/>
              <a:t> </a:t>
            </a:r>
            <a:r>
              <a:rPr dirty="0" err="1"/>
              <a:t>nhiệt</a:t>
            </a:r>
            <a:r>
              <a:rPr dirty="0"/>
              <a:t> </a:t>
            </a:r>
            <a:r>
              <a:rPr dirty="0" err="1"/>
              <a:t>thải</a:t>
            </a:r>
            <a:r>
              <a:rPr dirty="0"/>
              <a:t> </a:t>
            </a:r>
            <a:r>
              <a:rPr dirty="0" err="1"/>
              <a:t>thu</a:t>
            </a:r>
            <a:r>
              <a:rPr dirty="0"/>
              <a:t> </a:t>
            </a:r>
            <a:r>
              <a:rPr dirty="0" err="1"/>
              <a:t>hồi</a:t>
            </a:r>
            <a:r>
              <a:rPr dirty="0"/>
              <a:t> </a:t>
            </a:r>
            <a:r>
              <a:rPr dirty="0" err="1"/>
              <a:t>để</a:t>
            </a:r>
            <a:r>
              <a:rPr dirty="0"/>
              <a:t> </a:t>
            </a:r>
            <a:r>
              <a:rPr dirty="0" err="1"/>
              <a:t>đun</a:t>
            </a:r>
            <a:r>
              <a:rPr dirty="0"/>
              <a:t> </a:t>
            </a:r>
            <a:r>
              <a:rPr dirty="0" err="1"/>
              <a:t>nước</a:t>
            </a:r>
            <a:r>
              <a:rPr dirty="0"/>
              <a:t> </a:t>
            </a:r>
            <a:r>
              <a:rPr dirty="0" err="1"/>
              <a:t>nóng</a:t>
            </a:r>
            <a:r>
              <a:rPr dirty="0"/>
              <a:t> </a:t>
            </a:r>
            <a:r>
              <a:rPr dirty="0" err="1"/>
              <a:t>hoặc</a:t>
            </a:r>
            <a:r>
              <a:rPr dirty="0"/>
              <a:t> </a:t>
            </a:r>
            <a:r>
              <a:rPr dirty="0" err="1"/>
              <a:t>tiền</a:t>
            </a:r>
            <a:r>
              <a:rPr dirty="0"/>
              <a:t> </a:t>
            </a:r>
            <a:r>
              <a:rPr dirty="0" err="1"/>
              <a:t>gia</a:t>
            </a:r>
            <a:r>
              <a:rPr dirty="0"/>
              <a:t> </a:t>
            </a:r>
            <a:r>
              <a:rPr dirty="0" err="1"/>
              <a:t>nhiệt</a:t>
            </a:r>
            <a:r>
              <a:rPr dirty="0"/>
              <a:t>.</a:t>
            </a:r>
          </a:p>
          <a:p>
            <a:pPr marL="186262" indent="0">
              <a:lnSpc>
                <a:spcPct val="150000"/>
              </a:lnSpc>
              <a:spcBef>
                <a:spcPts val="800"/>
              </a:spcBef>
              <a:buNone/>
            </a:pPr>
            <a:r>
              <a:rPr b="1" dirty="0" err="1"/>
              <a:t>Hiệu</a:t>
            </a:r>
            <a:r>
              <a:rPr b="1" dirty="0"/>
              <a:t> </a:t>
            </a:r>
            <a:r>
              <a:rPr b="1" dirty="0" err="1"/>
              <a:t>quả</a:t>
            </a:r>
            <a:r>
              <a:rPr b="1" dirty="0"/>
              <a:t>:</a:t>
            </a:r>
          </a:p>
          <a:p>
            <a:pPr marL="1219170">
              <a:lnSpc>
                <a:spcPct val="150000"/>
              </a:lnSpc>
              <a:spcBef>
                <a:spcPts val="800"/>
              </a:spcBef>
              <a:buFont typeface="Wingdings" panose="05000000000000000000" pitchFamily="2" charset="2"/>
              <a:buChar char="Ø"/>
            </a:pPr>
            <a:r>
              <a:rPr dirty="0" err="1"/>
              <a:t>Tiết</a:t>
            </a:r>
            <a:r>
              <a:rPr dirty="0"/>
              <a:t> </a:t>
            </a:r>
            <a:r>
              <a:rPr dirty="0" err="1"/>
              <a:t>kiệm</a:t>
            </a:r>
            <a:r>
              <a:rPr dirty="0"/>
              <a:t> </a:t>
            </a:r>
            <a:r>
              <a:rPr dirty="0" err="1"/>
              <a:t>năng</a:t>
            </a:r>
            <a:r>
              <a:rPr dirty="0"/>
              <a:t> </a:t>
            </a:r>
            <a:r>
              <a:rPr dirty="0" err="1"/>
              <a:t>lượng</a:t>
            </a:r>
            <a:r>
              <a:rPr dirty="0"/>
              <a:t> </a:t>
            </a:r>
            <a:r>
              <a:rPr dirty="0" err="1"/>
              <a:t>từ</a:t>
            </a:r>
            <a:r>
              <a:rPr dirty="0"/>
              <a:t> 10-25%.</a:t>
            </a:r>
          </a:p>
          <a:p>
            <a:pPr marL="1219170">
              <a:lnSpc>
                <a:spcPct val="150000"/>
              </a:lnSpc>
              <a:spcBef>
                <a:spcPts val="800"/>
              </a:spcBef>
              <a:buFont typeface="Wingdings" panose="05000000000000000000" pitchFamily="2" charset="2"/>
              <a:buChar char="Ø"/>
            </a:pPr>
            <a:r>
              <a:rPr dirty="0" err="1"/>
              <a:t>Giảm</a:t>
            </a:r>
            <a:r>
              <a:rPr dirty="0"/>
              <a:t> chi </a:t>
            </a:r>
            <a:r>
              <a:rPr dirty="0" err="1"/>
              <a:t>phí</a:t>
            </a:r>
            <a:r>
              <a:rPr dirty="0"/>
              <a:t> </a:t>
            </a:r>
            <a:r>
              <a:rPr dirty="0" err="1"/>
              <a:t>nhiên</a:t>
            </a:r>
            <a:r>
              <a:rPr dirty="0"/>
              <a:t> </a:t>
            </a:r>
            <a:r>
              <a:rPr dirty="0" err="1"/>
              <a:t>liệu</a:t>
            </a:r>
            <a:r>
              <a:rPr dirty="0"/>
              <a:t>, </a:t>
            </a:r>
            <a:r>
              <a:rPr dirty="0" err="1"/>
              <a:t>nâng</a:t>
            </a:r>
            <a:r>
              <a:rPr dirty="0"/>
              <a:t> </a:t>
            </a:r>
            <a:r>
              <a:rPr dirty="0" err="1"/>
              <a:t>cao</a:t>
            </a:r>
            <a:r>
              <a:rPr dirty="0"/>
              <a:t> </a:t>
            </a:r>
            <a:r>
              <a:rPr dirty="0" err="1"/>
              <a:t>hiệu</a:t>
            </a:r>
            <a:r>
              <a:rPr dirty="0"/>
              <a:t> </a:t>
            </a:r>
            <a:r>
              <a:rPr dirty="0" err="1"/>
              <a:t>quả</a:t>
            </a:r>
            <a:r>
              <a:rPr dirty="0"/>
              <a:t> </a:t>
            </a:r>
            <a:r>
              <a:rPr dirty="0" err="1"/>
              <a:t>tổng</a:t>
            </a:r>
            <a:r>
              <a:rPr dirty="0"/>
              <a:t> </a:t>
            </a:r>
            <a:r>
              <a:rPr dirty="0" err="1"/>
              <a:t>thể</a:t>
            </a:r>
            <a:r>
              <a:rPr dirty="0"/>
              <a:t>.</a:t>
            </a:r>
          </a:p>
        </p:txBody>
      </p:sp>
      <p:sp>
        <p:nvSpPr>
          <p:cNvPr id="5" name="Title 1"/>
          <p:cNvSpPr>
            <a:spLocks noGrp="1"/>
          </p:cNvSpPr>
          <p:nvPr>
            <p:ph type="title" idx="4294967295"/>
          </p:nvPr>
        </p:nvSpPr>
        <p:spPr>
          <a:xfrm>
            <a:off x="609600" y="882583"/>
            <a:ext cx="10972800"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Đồ</a:t>
            </a:r>
            <a:r>
              <a:rPr dirty="0">
                <a:solidFill>
                  <a:schemeClr val="accent1">
                    <a:lumMod val="50000"/>
                  </a:schemeClr>
                </a:solidFill>
              </a:rPr>
              <a:t> </a:t>
            </a:r>
            <a:r>
              <a:rPr dirty="0" err="1">
                <a:solidFill>
                  <a:schemeClr val="accent1">
                    <a:lumMod val="50000"/>
                  </a:schemeClr>
                </a:solidFill>
              </a:rPr>
              <a:t>uống</a:t>
            </a:r>
            <a:endParaRPr dirty="0">
              <a:solidFill>
                <a:schemeClr val="accent1">
                  <a:lumMod val="50000"/>
                </a:schemeClr>
              </a:solidFill>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09600" y="1454990"/>
            <a:ext cx="5415643" cy="4772800"/>
          </a:xfrm>
        </p:spPr>
        <p:txBody>
          <a:bodyPr>
            <a:noAutofit/>
          </a:bodyPr>
          <a:lstStyle/>
          <a:p>
            <a:pPr marL="139700" indent="0" algn="just">
              <a:lnSpc>
                <a:spcPct val="150000"/>
              </a:lnSpc>
              <a:spcBef>
                <a:spcPts val="800"/>
              </a:spcBef>
              <a:buNone/>
            </a:pPr>
            <a:r>
              <a:rPr sz="1800" b="1" dirty="0" err="1"/>
              <a:t>Áp</a:t>
            </a:r>
            <a:r>
              <a:rPr sz="1800" b="1" dirty="0"/>
              <a:t> </a:t>
            </a:r>
            <a:r>
              <a:rPr sz="1800" b="1" err="1"/>
              <a:t>dụng</a:t>
            </a:r>
            <a:r>
              <a:rPr sz="1800" b="1"/>
              <a:t> </a:t>
            </a:r>
            <a:r>
              <a:rPr lang="en-US" sz="1800" b="1" dirty="0" err="1"/>
              <a:t>c</a:t>
            </a:r>
            <a:r>
              <a:rPr sz="1800" b="1"/>
              <a:t>ông </a:t>
            </a:r>
            <a:r>
              <a:rPr sz="1800" b="1" err="1"/>
              <a:t>nghệ</a:t>
            </a:r>
            <a:r>
              <a:rPr sz="1800" b="1"/>
              <a:t> </a:t>
            </a:r>
            <a:r>
              <a:rPr lang="en-US" sz="1800" b="1" dirty="0" err="1"/>
              <a:t>c</a:t>
            </a:r>
            <a:r>
              <a:rPr sz="1800" b="1"/>
              <a:t>hiết </a:t>
            </a:r>
            <a:r>
              <a:rPr sz="1800" b="1" err="1"/>
              <a:t>rót</a:t>
            </a:r>
            <a:r>
              <a:rPr sz="1800" b="1"/>
              <a:t> </a:t>
            </a:r>
            <a:r>
              <a:rPr lang="en-US" sz="1800" b="1" dirty="0" err="1"/>
              <a:t>v</a:t>
            </a:r>
            <a:r>
              <a:rPr sz="1800" b="1"/>
              <a:t>ô </a:t>
            </a:r>
            <a:r>
              <a:rPr sz="1800" b="1" dirty="0" err="1"/>
              <a:t>trùng</a:t>
            </a:r>
            <a:endParaRPr sz="1800" b="1" dirty="0"/>
          </a:p>
          <a:p>
            <a:pPr marL="636588" indent="-228600" algn="just">
              <a:lnSpc>
                <a:spcPct val="150000"/>
              </a:lnSpc>
              <a:spcBef>
                <a:spcPts val="800"/>
              </a:spcBef>
              <a:buFont typeface="Wingdings" panose="05000000000000000000" pitchFamily="2" charset="2"/>
              <a:buChar char="Ø"/>
            </a:pPr>
            <a:r>
              <a:rPr sz="1800" dirty="0" err="1"/>
              <a:t>Sử</a:t>
            </a:r>
            <a:r>
              <a:rPr sz="1800" dirty="0"/>
              <a:t> </a:t>
            </a:r>
            <a:r>
              <a:rPr sz="1800" dirty="0" err="1"/>
              <a:t>dụng</a:t>
            </a:r>
            <a:r>
              <a:rPr sz="1800" dirty="0"/>
              <a:t> </a:t>
            </a:r>
            <a:r>
              <a:rPr sz="1800" dirty="0" err="1"/>
              <a:t>công</a:t>
            </a:r>
            <a:r>
              <a:rPr sz="1800" dirty="0"/>
              <a:t> </a:t>
            </a:r>
            <a:r>
              <a:rPr sz="1800" dirty="0" err="1"/>
              <a:t>nghệ</a:t>
            </a:r>
            <a:r>
              <a:rPr sz="1800" dirty="0"/>
              <a:t> </a:t>
            </a:r>
            <a:r>
              <a:rPr sz="1800" dirty="0" err="1"/>
              <a:t>chiết</a:t>
            </a:r>
            <a:r>
              <a:rPr sz="1800" dirty="0"/>
              <a:t> </a:t>
            </a:r>
            <a:r>
              <a:rPr sz="1800" dirty="0" err="1"/>
              <a:t>rót</a:t>
            </a:r>
            <a:r>
              <a:rPr sz="1800" dirty="0"/>
              <a:t> </a:t>
            </a:r>
            <a:r>
              <a:rPr sz="1800" dirty="0" err="1"/>
              <a:t>vô</a:t>
            </a:r>
            <a:r>
              <a:rPr sz="1800" dirty="0"/>
              <a:t> </a:t>
            </a:r>
            <a:r>
              <a:rPr sz="1800" dirty="0" err="1"/>
              <a:t>trùng</a:t>
            </a:r>
            <a:r>
              <a:rPr sz="1800" dirty="0"/>
              <a:t> </a:t>
            </a:r>
            <a:r>
              <a:rPr sz="1800" dirty="0" err="1"/>
              <a:t>giúp</a:t>
            </a:r>
            <a:r>
              <a:rPr sz="1800" dirty="0"/>
              <a:t> </a:t>
            </a:r>
            <a:r>
              <a:rPr sz="1800" dirty="0" err="1"/>
              <a:t>giảm</a:t>
            </a:r>
            <a:r>
              <a:rPr sz="1800" dirty="0"/>
              <a:t> </a:t>
            </a:r>
            <a:r>
              <a:rPr sz="1800" dirty="0" err="1"/>
              <a:t>nhu</a:t>
            </a:r>
            <a:r>
              <a:rPr sz="1800" dirty="0"/>
              <a:t> </a:t>
            </a:r>
            <a:r>
              <a:rPr sz="1800" dirty="0" err="1"/>
              <a:t>cầu</a:t>
            </a:r>
            <a:r>
              <a:rPr sz="1800" dirty="0"/>
              <a:t> </a:t>
            </a:r>
            <a:r>
              <a:rPr sz="1800" dirty="0" err="1"/>
              <a:t>sử</a:t>
            </a:r>
            <a:r>
              <a:rPr sz="1800" dirty="0"/>
              <a:t> </a:t>
            </a:r>
            <a:r>
              <a:rPr sz="1800" dirty="0" err="1"/>
              <a:t>dụng</a:t>
            </a:r>
            <a:r>
              <a:rPr sz="1800" dirty="0"/>
              <a:t> </a:t>
            </a:r>
            <a:r>
              <a:rPr sz="1800" dirty="0" err="1"/>
              <a:t>nhiệt</a:t>
            </a:r>
            <a:r>
              <a:rPr sz="1800" dirty="0"/>
              <a:t> </a:t>
            </a:r>
            <a:r>
              <a:rPr sz="1800" dirty="0" err="1"/>
              <a:t>và</a:t>
            </a:r>
            <a:r>
              <a:rPr sz="1800" dirty="0"/>
              <a:t> </a:t>
            </a:r>
            <a:r>
              <a:rPr sz="1800" dirty="0" err="1"/>
              <a:t>hóa</a:t>
            </a:r>
            <a:r>
              <a:rPr sz="1800" dirty="0"/>
              <a:t> </a:t>
            </a:r>
            <a:r>
              <a:rPr sz="1800" dirty="0" err="1"/>
              <a:t>chất</a:t>
            </a:r>
            <a:r>
              <a:rPr sz="1800" dirty="0"/>
              <a:t>.</a:t>
            </a:r>
          </a:p>
          <a:p>
            <a:pPr marL="636588" indent="-228600" algn="just">
              <a:lnSpc>
                <a:spcPct val="150000"/>
              </a:lnSpc>
              <a:spcBef>
                <a:spcPts val="800"/>
              </a:spcBef>
              <a:buFont typeface="Wingdings" panose="05000000000000000000" pitchFamily="2" charset="2"/>
              <a:buChar char="Ø"/>
            </a:pPr>
            <a:r>
              <a:rPr sz="1800" dirty="0" err="1"/>
              <a:t>Loại</a:t>
            </a:r>
            <a:r>
              <a:rPr sz="1800" dirty="0"/>
              <a:t> </a:t>
            </a:r>
            <a:r>
              <a:rPr sz="1800" dirty="0" err="1"/>
              <a:t>bỏ</a:t>
            </a:r>
            <a:r>
              <a:rPr sz="1800" dirty="0"/>
              <a:t> </a:t>
            </a:r>
            <a:r>
              <a:rPr sz="1800" dirty="0" err="1"/>
              <a:t>nhu</a:t>
            </a:r>
            <a:r>
              <a:rPr sz="1800" dirty="0"/>
              <a:t> </a:t>
            </a:r>
            <a:r>
              <a:rPr sz="1800" dirty="0" err="1"/>
              <a:t>cầu</a:t>
            </a:r>
            <a:r>
              <a:rPr sz="1800" dirty="0"/>
              <a:t> </a:t>
            </a:r>
            <a:r>
              <a:rPr sz="1800" dirty="0" err="1"/>
              <a:t>tiệt</a:t>
            </a:r>
            <a:r>
              <a:rPr sz="1800" dirty="0"/>
              <a:t> </a:t>
            </a:r>
            <a:r>
              <a:rPr sz="1800" dirty="0" err="1"/>
              <a:t>trùng</a:t>
            </a:r>
            <a:r>
              <a:rPr sz="1800" dirty="0"/>
              <a:t> </a:t>
            </a:r>
            <a:r>
              <a:rPr sz="1800" dirty="0" err="1"/>
              <a:t>sau</a:t>
            </a:r>
            <a:r>
              <a:rPr sz="1800" dirty="0"/>
              <a:t> </a:t>
            </a:r>
            <a:r>
              <a:rPr sz="1800" dirty="0" err="1"/>
              <a:t>khi</a:t>
            </a:r>
            <a:r>
              <a:rPr sz="1800" dirty="0"/>
              <a:t> </a:t>
            </a:r>
            <a:r>
              <a:rPr sz="1800" dirty="0" err="1"/>
              <a:t>đóng</a:t>
            </a:r>
            <a:r>
              <a:rPr sz="1800" dirty="0"/>
              <a:t> </a:t>
            </a:r>
            <a:r>
              <a:rPr sz="1800" dirty="0" err="1"/>
              <a:t>gói</a:t>
            </a:r>
            <a:r>
              <a:rPr sz="1800" dirty="0"/>
              <a:t>.</a:t>
            </a:r>
          </a:p>
          <a:p>
            <a:pPr marL="186262" indent="0" algn="just">
              <a:lnSpc>
                <a:spcPct val="150000"/>
              </a:lnSpc>
              <a:spcBef>
                <a:spcPts val="800"/>
              </a:spcBef>
              <a:buNone/>
            </a:pPr>
            <a:r>
              <a:rPr sz="1800" b="1" dirty="0" err="1"/>
              <a:t>Hiệu</a:t>
            </a:r>
            <a:r>
              <a:rPr sz="1800" b="1" dirty="0"/>
              <a:t> </a:t>
            </a:r>
            <a:r>
              <a:rPr sz="1800" b="1" dirty="0" err="1"/>
              <a:t>quả</a:t>
            </a:r>
            <a:r>
              <a:rPr sz="1800" b="1" dirty="0"/>
              <a:t>:</a:t>
            </a:r>
          </a:p>
          <a:p>
            <a:pPr marL="636588" indent="-228600" algn="just">
              <a:lnSpc>
                <a:spcPct val="150000"/>
              </a:lnSpc>
              <a:spcBef>
                <a:spcPts val="800"/>
              </a:spcBef>
              <a:buFont typeface="Wingdings" panose="05000000000000000000" pitchFamily="2" charset="2"/>
              <a:buChar char="Ø"/>
            </a:pPr>
            <a:r>
              <a:rPr sz="1800" dirty="0" err="1"/>
              <a:t>Giảm</a:t>
            </a:r>
            <a:r>
              <a:rPr sz="1800" dirty="0"/>
              <a:t> </a:t>
            </a:r>
            <a:r>
              <a:rPr sz="1800" dirty="0" err="1"/>
              <a:t>tiêu</a:t>
            </a:r>
            <a:r>
              <a:rPr sz="1800" dirty="0"/>
              <a:t> </a:t>
            </a:r>
            <a:r>
              <a:rPr sz="1800" dirty="0" err="1"/>
              <a:t>thụ</a:t>
            </a:r>
            <a:r>
              <a:rPr sz="1800" dirty="0"/>
              <a:t> </a:t>
            </a:r>
            <a:r>
              <a:rPr sz="1800" dirty="0" err="1"/>
              <a:t>năng</a:t>
            </a:r>
            <a:r>
              <a:rPr sz="1800" dirty="0"/>
              <a:t> </a:t>
            </a:r>
            <a:r>
              <a:rPr sz="1800" dirty="0" err="1"/>
              <a:t>lượng</a:t>
            </a:r>
            <a:r>
              <a:rPr sz="1800" dirty="0"/>
              <a:t> </a:t>
            </a:r>
            <a:r>
              <a:rPr sz="1800" dirty="0" err="1"/>
              <a:t>lên</a:t>
            </a:r>
            <a:r>
              <a:rPr sz="1800" dirty="0"/>
              <a:t> </a:t>
            </a:r>
            <a:r>
              <a:rPr sz="1800" dirty="0" err="1"/>
              <a:t>đến</a:t>
            </a:r>
            <a:r>
              <a:rPr sz="1800" dirty="0"/>
              <a:t> 30%.</a:t>
            </a:r>
          </a:p>
          <a:p>
            <a:pPr marL="636588" indent="-228600" algn="just">
              <a:lnSpc>
                <a:spcPct val="150000"/>
              </a:lnSpc>
              <a:spcBef>
                <a:spcPts val="800"/>
              </a:spcBef>
              <a:buFont typeface="Wingdings" panose="05000000000000000000" pitchFamily="2" charset="2"/>
              <a:buChar char="Ø"/>
            </a:pPr>
            <a:r>
              <a:rPr sz="1800" dirty="0" err="1"/>
              <a:t>Nâng</a:t>
            </a:r>
            <a:r>
              <a:rPr sz="1800" dirty="0"/>
              <a:t> </a:t>
            </a:r>
            <a:r>
              <a:rPr sz="1800" dirty="0" err="1"/>
              <a:t>cao</a:t>
            </a:r>
            <a:r>
              <a:rPr sz="1800" dirty="0"/>
              <a:t> </a:t>
            </a:r>
            <a:r>
              <a:rPr sz="1800" dirty="0" err="1"/>
              <a:t>chất</a:t>
            </a:r>
            <a:r>
              <a:rPr sz="1800" dirty="0"/>
              <a:t> </a:t>
            </a:r>
            <a:r>
              <a:rPr sz="1800" dirty="0" err="1"/>
              <a:t>lượng</a:t>
            </a:r>
            <a:r>
              <a:rPr sz="1800" dirty="0"/>
              <a:t> </a:t>
            </a:r>
            <a:r>
              <a:rPr sz="1800" dirty="0" err="1"/>
              <a:t>sản</a:t>
            </a:r>
            <a:r>
              <a:rPr sz="1800" dirty="0"/>
              <a:t> </a:t>
            </a:r>
            <a:r>
              <a:rPr sz="1800" dirty="0" err="1"/>
              <a:t>phẩm</a:t>
            </a:r>
            <a:r>
              <a:rPr sz="1800" dirty="0"/>
              <a:t>, </a:t>
            </a:r>
            <a:r>
              <a:rPr sz="1800" dirty="0" err="1"/>
              <a:t>kéo</a:t>
            </a:r>
            <a:r>
              <a:rPr sz="1800" dirty="0"/>
              <a:t> </a:t>
            </a:r>
            <a:r>
              <a:rPr sz="1800" dirty="0" err="1"/>
              <a:t>dài</a:t>
            </a:r>
            <a:r>
              <a:rPr sz="1800" dirty="0"/>
              <a:t> </a:t>
            </a:r>
            <a:r>
              <a:rPr sz="1800" dirty="0" err="1"/>
              <a:t>thời</a:t>
            </a:r>
            <a:r>
              <a:rPr sz="1800" dirty="0"/>
              <a:t> </a:t>
            </a:r>
            <a:r>
              <a:rPr sz="1800" dirty="0" err="1"/>
              <a:t>gian</a:t>
            </a:r>
            <a:r>
              <a:rPr sz="1800" dirty="0"/>
              <a:t> </a:t>
            </a:r>
            <a:r>
              <a:rPr sz="1800" dirty="0" err="1"/>
              <a:t>bảo</a:t>
            </a:r>
            <a:r>
              <a:rPr sz="1800" dirty="0"/>
              <a:t> </a:t>
            </a:r>
            <a:r>
              <a:rPr sz="1800" dirty="0" err="1"/>
              <a:t>quản</a:t>
            </a:r>
            <a:r>
              <a:rPr sz="1800" dirty="0"/>
              <a:t>.</a:t>
            </a:r>
          </a:p>
        </p:txBody>
      </p:sp>
      <p:sp>
        <p:nvSpPr>
          <p:cNvPr id="5" name="Title 1"/>
          <p:cNvSpPr>
            <a:spLocks noGrp="1"/>
          </p:cNvSpPr>
          <p:nvPr>
            <p:ph type="title" idx="4294967295"/>
          </p:nvPr>
        </p:nvSpPr>
        <p:spPr>
          <a:xfrm>
            <a:off x="609600" y="978814"/>
            <a:ext cx="10972800"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Đồ</a:t>
            </a:r>
            <a:r>
              <a:rPr dirty="0">
                <a:solidFill>
                  <a:schemeClr val="accent1">
                    <a:lumMod val="50000"/>
                  </a:schemeClr>
                </a:solidFill>
              </a:rPr>
              <a:t> </a:t>
            </a:r>
            <a:r>
              <a:rPr dirty="0" err="1">
                <a:solidFill>
                  <a:schemeClr val="accent1">
                    <a:lumMod val="50000"/>
                  </a:schemeClr>
                </a:solidFill>
              </a:rPr>
              <a:t>uống</a:t>
            </a:r>
            <a:endParaRPr dirty="0">
              <a:solidFill>
                <a:schemeClr val="accent1">
                  <a:lumMod val="50000"/>
                </a:schemeClr>
              </a:solidFill>
            </a:endParaRPr>
          </a:p>
        </p:txBody>
      </p:sp>
      <p:pic>
        <p:nvPicPr>
          <p:cNvPr id="4" name="Picture 4" descr="Business Details | Aseptic Systems Co., Ltd.">
            <a:extLst>
              <a:ext uri="{FF2B5EF4-FFF2-40B4-BE49-F238E27FC236}">
                <a16:creationId xmlns:a16="http://schemas.microsoft.com/office/drawing/2014/main" id="{CF138658-3923-0F26-73D4-3579926F0E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5243" y="1863598"/>
            <a:ext cx="5557157" cy="368856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202680" y="2065020"/>
            <a:ext cx="1569720" cy="3886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a:solidFill>
                  <a:srgbClr val="0070C0"/>
                </a:solidFill>
              </a:rPr>
              <a:t>Hệ thống chiết rót vô trùng cho chai nhựa PET</a:t>
            </a:r>
          </a:p>
        </p:txBody>
      </p:sp>
      <p:sp>
        <p:nvSpPr>
          <p:cNvPr id="6" name="Rectangle 5"/>
          <p:cNvSpPr/>
          <p:nvPr/>
        </p:nvSpPr>
        <p:spPr>
          <a:xfrm>
            <a:off x="8018961" y="2065020"/>
            <a:ext cx="1569720" cy="3886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a:solidFill>
                  <a:srgbClr val="0070C0"/>
                </a:solidFill>
              </a:rPr>
              <a:t>Hệ thống làm đầy chất lỏng cho hộp đựng giấy</a:t>
            </a:r>
          </a:p>
        </p:txBody>
      </p:sp>
      <p:sp>
        <p:nvSpPr>
          <p:cNvPr id="7" name="Rectangle 6"/>
          <p:cNvSpPr/>
          <p:nvPr/>
        </p:nvSpPr>
        <p:spPr>
          <a:xfrm>
            <a:off x="9800680" y="2071364"/>
            <a:ext cx="1569720" cy="3886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a:solidFill>
                  <a:srgbClr val="0070C0"/>
                </a:solidFill>
              </a:rPr>
              <a:t>Hệ thống đóng túi trong hộp</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09600" y="1246347"/>
            <a:ext cx="5820229" cy="4772800"/>
          </a:xfrm>
        </p:spPr>
        <p:txBody>
          <a:bodyPr>
            <a:normAutofit/>
          </a:bodyPr>
          <a:lstStyle/>
          <a:p>
            <a:pPr marL="139700" indent="0" algn="just">
              <a:lnSpc>
                <a:spcPct val="150000"/>
              </a:lnSpc>
              <a:spcBef>
                <a:spcPts val="800"/>
              </a:spcBef>
              <a:buNone/>
            </a:pPr>
            <a:r>
              <a:rPr b="1" dirty="0" err="1"/>
              <a:t>Sử</a:t>
            </a:r>
            <a:r>
              <a:rPr b="1" dirty="0"/>
              <a:t> </a:t>
            </a:r>
            <a:r>
              <a:rPr b="1" err="1"/>
              <a:t>dụng</a:t>
            </a:r>
            <a:r>
              <a:rPr b="1"/>
              <a:t> </a:t>
            </a:r>
            <a:r>
              <a:rPr lang="en-US" b="1" dirty="0" err="1"/>
              <a:t>n</a:t>
            </a:r>
            <a:r>
              <a:rPr b="1"/>
              <a:t>ăng </a:t>
            </a:r>
            <a:r>
              <a:rPr b="1" err="1"/>
              <a:t>lượng</a:t>
            </a:r>
            <a:r>
              <a:rPr b="1"/>
              <a:t> </a:t>
            </a:r>
            <a:r>
              <a:rPr lang="en-US" b="1" dirty="0" err="1"/>
              <a:t>m</a:t>
            </a:r>
            <a:r>
              <a:rPr b="1"/>
              <a:t>ặt </a:t>
            </a:r>
            <a:r>
              <a:rPr b="1" dirty="0" err="1"/>
              <a:t>trời</a:t>
            </a:r>
            <a:endParaRPr b="1" dirty="0"/>
          </a:p>
          <a:p>
            <a:pPr marL="1219170" algn="just">
              <a:lnSpc>
                <a:spcPct val="150000"/>
              </a:lnSpc>
              <a:spcBef>
                <a:spcPts val="800"/>
              </a:spcBef>
              <a:buFont typeface="Wingdings" panose="05000000000000000000" pitchFamily="2" charset="2"/>
              <a:buChar char="Ø"/>
            </a:pPr>
            <a:r>
              <a:rPr dirty="0" err="1"/>
              <a:t>Lắp</a:t>
            </a:r>
            <a:r>
              <a:rPr dirty="0"/>
              <a:t> </a:t>
            </a:r>
            <a:r>
              <a:rPr dirty="0" err="1"/>
              <a:t>đặt</a:t>
            </a:r>
            <a:r>
              <a:rPr dirty="0"/>
              <a:t> </a:t>
            </a:r>
            <a:r>
              <a:rPr dirty="0" err="1"/>
              <a:t>hệ</a:t>
            </a:r>
            <a:r>
              <a:rPr dirty="0"/>
              <a:t> </a:t>
            </a:r>
            <a:r>
              <a:rPr dirty="0" err="1"/>
              <a:t>thống</a:t>
            </a:r>
            <a:r>
              <a:rPr dirty="0"/>
              <a:t> </a:t>
            </a:r>
            <a:r>
              <a:rPr dirty="0" err="1"/>
              <a:t>năng</a:t>
            </a:r>
            <a:r>
              <a:rPr dirty="0"/>
              <a:t> </a:t>
            </a:r>
            <a:r>
              <a:rPr dirty="0" err="1"/>
              <a:t>lượng</a:t>
            </a:r>
            <a:r>
              <a:rPr dirty="0"/>
              <a:t> </a:t>
            </a:r>
            <a:r>
              <a:rPr dirty="0" err="1"/>
              <a:t>mặt</a:t>
            </a:r>
            <a:r>
              <a:rPr dirty="0"/>
              <a:t> </a:t>
            </a:r>
            <a:r>
              <a:rPr dirty="0" err="1"/>
              <a:t>trời</a:t>
            </a:r>
            <a:r>
              <a:rPr dirty="0"/>
              <a:t> </a:t>
            </a:r>
            <a:r>
              <a:rPr dirty="0" err="1"/>
              <a:t>trên</a:t>
            </a:r>
            <a:r>
              <a:rPr dirty="0"/>
              <a:t> </a:t>
            </a:r>
            <a:r>
              <a:rPr dirty="0" err="1"/>
              <a:t>mái</a:t>
            </a:r>
            <a:r>
              <a:rPr dirty="0"/>
              <a:t> </a:t>
            </a:r>
            <a:r>
              <a:rPr dirty="0" err="1"/>
              <a:t>nhà</a:t>
            </a:r>
            <a:r>
              <a:rPr dirty="0"/>
              <a:t> </a:t>
            </a:r>
            <a:r>
              <a:rPr dirty="0" err="1"/>
              <a:t>máy</a:t>
            </a:r>
            <a:r>
              <a:rPr dirty="0"/>
              <a:t>.</a:t>
            </a:r>
          </a:p>
          <a:p>
            <a:pPr marL="1219170" algn="just">
              <a:lnSpc>
                <a:spcPct val="150000"/>
              </a:lnSpc>
              <a:spcBef>
                <a:spcPts val="800"/>
              </a:spcBef>
              <a:buFont typeface="Wingdings" panose="05000000000000000000" pitchFamily="2" charset="2"/>
              <a:buChar char="Ø"/>
            </a:pPr>
            <a:r>
              <a:rPr dirty="0" err="1"/>
              <a:t>Sử</a:t>
            </a:r>
            <a:r>
              <a:rPr dirty="0"/>
              <a:t> </a:t>
            </a:r>
            <a:r>
              <a:rPr dirty="0" err="1"/>
              <a:t>dụng</a:t>
            </a:r>
            <a:r>
              <a:rPr dirty="0"/>
              <a:t> </a:t>
            </a:r>
            <a:r>
              <a:rPr dirty="0" err="1"/>
              <a:t>năng</a:t>
            </a:r>
            <a:r>
              <a:rPr dirty="0"/>
              <a:t> </a:t>
            </a:r>
            <a:r>
              <a:rPr dirty="0" err="1"/>
              <a:t>lượng</a:t>
            </a:r>
            <a:r>
              <a:rPr dirty="0"/>
              <a:t> </a:t>
            </a:r>
            <a:r>
              <a:rPr dirty="0" err="1"/>
              <a:t>mặt</a:t>
            </a:r>
            <a:r>
              <a:rPr dirty="0"/>
              <a:t> </a:t>
            </a:r>
            <a:r>
              <a:rPr dirty="0" err="1"/>
              <a:t>trời</a:t>
            </a:r>
            <a:r>
              <a:rPr dirty="0"/>
              <a:t> </a:t>
            </a:r>
            <a:r>
              <a:rPr dirty="0" err="1"/>
              <a:t>cho</a:t>
            </a:r>
            <a:r>
              <a:rPr dirty="0"/>
              <a:t> </a:t>
            </a:r>
            <a:r>
              <a:rPr dirty="0" err="1"/>
              <a:t>các</a:t>
            </a:r>
            <a:r>
              <a:rPr dirty="0"/>
              <a:t> </a:t>
            </a:r>
            <a:r>
              <a:rPr dirty="0" err="1"/>
              <a:t>ứng</a:t>
            </a:r>
            <a:r>
              <a:rPr dirty="0"/>
              <a:t> </a:t>
            </a:r>
            <a:r>
              <a:rPr dirty="0" err="1"/>
              <a:t>dụng</a:t>
            </a:r>
            <a:r>
              <a:rPr dirty="0"/>
              <a:t> </a:t>
            </a:r>
            <a:r>
              <a:rPr dirty="0" err="1"/>
              <a:t>như</a:t>
            </a:r>
            <a:r>
              <a:rPr dirty="0"/>
              <a:t> </a:t>
            </a:r>
            <a:r>
              <a:rPr dirty="0" err="1"/>
              <a:t>chiếu</a:t>
            </a:r>
            <a:r>
              <a:rPr dirty="0"/>
              <a:t> </a:t>
            </a:r>
            <a:r>
              <a:rPr dirty="0" err="1"/>
              <a:t>sáng</a:t>
            </a:r>
            <a:r>
              <a:rPr dirty="0"/>
              <a:t>, </a:t>
            </a:r>
            <a:r>
              <a:rPr dirty="0" err="1"/>
              <a:t>đun</a:t>
            </a:r>
            <a:r>
              <a:rPr dirty="0"/>
              <a:t> </a:t>
            </a:r>
            <a:r>
              <a:rPr dirty="0" err="1"/>
              <a:t>nước</a:t>
            </a:r>
            <a:r>
              <a:rPr dirty="0"/>
              <a:t> </a:t>
            </a:r>
            <a:r>
              <a:rPr dirty="0" err="1"/>
              <a:t>nóng</a:t>
            </a:r>
            <a:r>
              <a:rPr dirty="0"/>
              <a:t>.</a:t>
            </a:r>
          </a:p>
          <a:p>
            <a:pPr marL="186262" indent="0" algn="just">
              <a:lnSpc>
                <a:spcPct val="150000"/>
              </a:lnSpc>
              <a:spcBef>
                <a:spcPts val="800"/>
              </a:spcBef>
              <a:buNone/>
            </a:pPr>
            <a:r>
              <a:rPr b="1" dirty="0" err="1"/>
              <a:t>Hiệu</a:t>
            </a:r>
            <a:r>
              <a:rPr b="1" dirty="0"/>
              <a:t> </a:t>
            </a:r>
            <a:r>
              <a:rPr b="1" dirty="0" err="1"/>
              <a:t>quả</a:t>
            </a:r>
            <a:r>
              <a:rPr b="1" dirty="0"/>
              <a:t>:</a:t>
            </a:r>
          </a:p>
          <a:p>
            <a:pPr marL="1244570" indent="-342900" algn="just">
              <a:lnSpc>
                <a:spcPct val="150000"/>
              </a:lnSpc>
              <a:spcBef>
                <a:spcPts val="800"/>
              </a:spcBef>
              <a:buFont typeface="Wingdings" panose="05000000000000000000" pitchFamily="2" charset="2"/>
              <a:buChar char="Ø"/>
            </a:pPr>
            <a:r>
              <a:rPr lang="en-US" dirty="0" err="1"/>
              <a:t>G</a:t>
            </a:r>
            <a:r>
              <a:rPr dirty="0" err="1"/>
              <a:t>iảm</a:t>
            </a:r>
            <a:r>
              <a:rPr dirty="0"/>
              <a:t> chi </a:t>
            </a:r>
            <a:r>
              <a:rPr dirty="0" err="1"/>
              <a:t>phí</a:t>
            </a:r>
            <a:r>
              <a:rPr dirty="0"/>
              <a:t> </a:t>
            </a:r>
            <a:r>
              <a:rPr dirty="0" err="1"/>
              <a:t>điện</a:t>
            </a:r>
            <a:r>
              <a:rPr dirty="0"/>
              <a:t> </a:t>
            </a:r>
            <a:r>
              <a:rPr dirty="0" err="1"/>
              <a:t>năng</a:t>
            </a:r>
            <a:r>
              <a:rPr dirty="0"/>
              <a:t> </a:t>
            </a:r>
            <a:r>
              <a:rPr dirty="0" err="1"/>
              <a:t>đến</a:t>
            </a:r>
            <a:r>
              <a:rPr dirty="0"/>
              <a:t> 20-30%.</a:t>
            </a:r>
          </a:p>
          <a:p>
            <a:pPr marL="1244570" indent="-342900" algn="just">
              <a:lnSpc>
                <a:spcPct val="150000"/>
              </a:lnSpc>
              <a:spcBef>
                <a:spcPts val="800"/>
              </a:spcBef>
              <a:buFont typeface="Wingdings" panose="05000000000000000000" pitchFamily="2" charset="2"/>
              <a:buChar char="Ø"/>
            </a:pPr>
            <a:r>
              <a:rPr dirty="0" err="1"/>
              <a:t>Giảm</a:t>
            </a:r>
            <a:r>
              <a:rPr dirty="0"/>
              <a:t> </a:t>
            </a:r>
            <a:r>
              <a:rPr dirty="0" err="1"/>
              <a:t>phát</a:t>
            </a:r>
            <a:r>
              <a:rPr dirty="0"/>
              <a:t> </a:t>
            </a:r>
            <a:r>
              <a:rPr dirty="0" err="1"/>
              <a:t>thải</a:t>
            </a:r>
            <a:r>
              <a:rPr dirty="0"/>
              <a:t> </a:t>
            </a:r>
            <a:r>
              <a:rPr dirty="0" err="1"/>
              <a:t>khí</a:t>
            </a:r>
            <a:r>
              <a:rPr dirty="0"/>
              <a:t> </a:t>
            </a:r>
            <a:r>
              <a:rPr dirty="0" err="1"/>
              <a:t>nhà</a:t>
            </a:r>
            <a:r>
              <a:rPr dirty="0"/>
              <a:t> </a:t>
            </a:r>
            <a:r>
              <a:rPr dirty="0" err="1"/>
              <a:t>kính</a:t>
            </a:r>
            <a:r>
              <a:rPr dirty="0"/>
              <a:t>, </a:t>
            </a:r>
            <a:r>
              <a:rPr dirty="0" err="1"/>
              <a:t>cải</a:t>
            </a:r>
            <a:r>
              <a:rPr dirty="0"/>
              <a:t> </a:t>
            </a:r>
            <a:r>
              <a:rPr dirty="0" err="1"/>
              <a:t>thiện</a:t>
            </a:r>
            <a:r>
              <a:rPr dirty="0"/>
              <a:t> </a:t>
            </a:r>
            <a:r>
              <a:rPr dirty="0" err="1"/>
              <a:t>hình</a:t>
            </a:r>
            <a:r>
              <a:rPr dirty="0"/>
              <a:t> </a:t>
            </a:r>
            <a:r>
              <a:rPr dirty="0" err="1"/>
              <a:t>ảnh</a:t>
            </a:r>
            <a:r>
              <a:rPr dirty="0"/>
              <a:t> </a:t>
            </a:r>
            <a:r>
              <a:rPr dirty="0" err="1"/>
              <a:t>doanh</a:t>
            </a:r>
            <a:r>
              <a:rPr dirty="0"/>
              <a:t> </a:t>
            </a:r>
            <a:r>
              <a:rPr dirty="0" err="1"/>
              <a:t>nghiệp</a:t>
            </a:r>
            <a:r>
              <a:rPr dirty="0"/>
              <a:t> </a:t>
            </a:r>
            <a:r>
              <a:rPr dirty="0" err="1"/>
              <a:t>xanh</a:t>
            </a:r>
            <a:r>
              <a:rPr dirty="0"/>
              <a:t>.</a:t>
            </a:r>
          </a:p>
        </p:txBody>
      </p:sp>
      <p:sp>
        <p:nvSpPr>
          <p:cNvPr id="5" name="Title 1"/>
          <p:cNvSpPr>
            <a:spLocks noGrp="1"/>
          </p:cNvSpPr>
          <p:nvPr>
            <p:ph type="title" idx="4294967295"/>
          </p:nvPr>
        </p:nvSpPr>
        <p:spPr>
          <a:xfrm>
            <a:off x="609600" y="919322"/>
            <a:ext cx="10972800"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Đồ</a:t>
            </a:r>
            <a:r>
              <a:rPr dirty="0">
                <a:solidFill>
                  <a:schemeClr val="accent1">
                    <a:lumMod val="50000"/>
                  </a:schemeClr>
                </a:solidFill>
              </a:rPr>
              <a:t> </a:t>
            </a:r>
            <a:r>
              <a:rPr dirty="0" err="1">
                <a:solidFill>
                  <a:schemeClr val="accent1">
                    <a:lumMod val="50000"/>
                  </a:schemeClr>
                </a:solidFill>
              </a:rPr>
              <a:t>uống</a:t>
            </a:r>
            <a:endParaRPr dirty="0">
              <a:solidFill>
                <a:schemeClr val="accent1">
                  <a:lumMod val="50000"/>
                </a:schemeClr>
              </a:solidFill>
            </a:endParaRPr>
          </a:p>
        </p:txBody>
      </p:sp>
      <p:pic>
        <p:nvPicPr>
          <p:cNvPr id="4" name="Picture 2" descr="Despite SolarWorld's near collapse, Oregon's solar industry booms -  Portland Business Journal">
            <a:extLst>
              <a:ext uri="{FF2B5EF4-FFF2-40B4-BE49-F238E27FC236}">
                <a16:creationId xmlns:a16="http://schemas.microsoft.com/office/drawing/2014/main" id="{C6CE4A72-5B9B-975E-D794-2F580B1813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9829" y="2765629"/>
            <a:ext cx="5242560" cy="29474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09600" y="1362461"/>
            <a:ext cx="7300686" cy="4772800"/>
          </a:xfrm>
        </p:spPr>
        <p:txBody>
          <a:bodyPr>
            <a:normAutofit/>
          </a:bodyPr>
          <a:lstStyle/>
          <a:p>
            <a:pPr marL="139700" indent="0">
              <a:lnSpc>
                <a:spcPct val="150000"/>
              </a:lnSpc>
              <a:spcBef>
                <a:spcPts val="800"/>
              </a:spcBef>
              <a:buNone/>
            </a:pPr>
            <a:r>
              <a:rPr b="1" dirty="0" err="1"/>
              <a:t>Sử</a:t>
            </a:r>
            <a:r>
              <a:rPr b="1" dirty="0"/>
              <a:t> </a:t>
            </a:r>
            <a:r>
              <a:rPr b="1" err="1"/>
              <a:t>dụng</a:t>
            </a:r>
            <a:r>
              <a:rPr b="1"/>
              <a:t> </a:t>
            </a:r>
            <a:r>
              <a:rPr lang="en-US" b="1" dirty="0" err="1"/>
              <a:t>h</a:t>
            </a:r>
            <a:r>
              <a:rPr b="1"/>
              <a:t>ệ </a:t>
            </a:r>
            <a:r>
              <a:rPr b="1" err="1"/>
              <a:t>thống</a:t>
            </a:r>
            <a:r>
              <a:rPr b="1"/>
              <a:t> </a:t>
            </a:r>
            <a:r>
              <a:rPr lang="en-US" b="1" dirty="0" err="1"/>
              <a:t>q</a:t>
            </a:r>
            <a:r>
              <a:rPr b="1"/>
              <a:t>uản </a:t>
            </a:r>
            <a:r>
              <a:rPr b="1" err="1"/>
              <a:t>lý</a:t>
            </a:r>
            <a:r>
              <a:rPr b="1"/>
              <a:t> </a:t>
            </a:r>
            <a:r>
              <a:rPr lang="en-US" b="1" dirty="0" err="1"/>
              <a:t>n</a:t>
            </a:r>
            <a:r>
              <a:rPr b="1"/>
              <a:t>ăng </a:t>
            </a:r>
            <a:r>
              <a:rPr b="1" dirty="0" err="1"/>
              <a:t>lượng</a:t>
            </a:r>
            <a:r>
              <a:rPr b="1" dirty="0"/>
              <a:t> </a:t>
            </a:r>
            <a:r>
              <a:rPr b="1" dirty="0" err="1"/>
              <a:t>theo</a:t>
            </a:r>
            <a:r>
              <a:rPr b="1" dirty="0"/>
              <a:t> ISO 50001</a:t>
            </a:r>
          </a:p>
          <a:p>
            <a:pPr marL="1219170">
              <a:lnSpc>
                <a:spcPct val="150000"/>
              </a:lnSpc>
              <a:spcBef>
                <a:spcPts val="800"/>
              </a:spcBef>
              <a:buFont typeface="Wingdings" panose="05000000000000000000" pitchFamily="2" charset="2"/>
              <a:buChar char="Ø"/>
            </a:pPr>
            <a:r>
              <a:rPr dirty="0" err="1"/>
              <a:t>Triển</a:t>
            </a:r>
            <a:r>
              <a:rPr dirty="0"/>
              <a:t> </a:t>
            </a:r>
            <a:r>
              <a:rPr dirty="0" err="1"/>
              <a:t>khai</a:t>
            </a:r>
            <a:r>
              <a:rPr dirty="0"/>
              <a:t> </a:t>
            </a:r>
            <a:r>
              <a:rPr dirty="0" err="1"/>
              <a:t>hệ</a:t>
            </a:r>
            <a:r>
              <a:rPr dirty="0"/>
              <a:t> </a:t>
            </a:r>
            <a:r>
              <a:rPr dirty="0" err="1"/>
              <a:t>thống</a:t>
            </a:r>
            <a:r>
              <a:rPr dirty="0"/>
              <a:t> </a:t>
            </a:r>
            <a:r>
              <a:rPr dirty="0" err="1"/>
              <a:t>quản</a:t>
            </a:r>
            <a:r>
              <a:rPr dirty="0"/>
              <a:t> </a:t>
            </a:r>
            <a:r>
              <a:rPr dirty="0" err="1"/>
              <a:t>lý</a:t>
            </a:r>
            <a:r>
              <a:rPr dirty="0"/>
              <a:t> </a:t>
            </a:r>
            <a:r>
              <a:rPr dirty="0" err="1"/>
              <a:t>năng</a:t>
            </a:r>
            <a:r>
              <a:rPr dirty="0"/>
              <a:t> </a:t>
            </a:r>
            <a:r>
              <a:rPr dirty="0" err="1"/>
              <a:t>lượng</a:t>
            </a:r>
            <a:r>
              <a:rPr dirty="0"/>
              <a:t> </a:t>
            </a:r>
            <a:r>
              <a:rPr dirty="0" err="1"/>
              <a:t>để</a:t>
            </a:r>
            <a:r>
              <a:rPr dirty="0"/>
              <a:t> </a:t>
            </a:r>
            <a:r>
              <a:rPr dirty="0" err="1"/>
              <a:t>giám</a:t>
            </a:r>
            <a:r>
              <a:rPr dirty="0"/>
              <a:t> </a:t>
            </a:r>
            <a:r>
              <a:rPr dirty="0" err="1"/>
              <a:t>sát</a:t>
            </a:r>
            <a:r>
              <a:rPr dirty="0"/>
              <a:t> </a:t>
            </a:r>
            <a:r>
              <a:rPr dirty="0" err="1"/>
              <a:t>và</a:t>
            </a:r>
            <a:r>
              <a:rPr dirty="0"/>
              <a:t> </a:t>
            </a:r>
            <a:r>
              <a:rPr dirty="0" err="1"/>
              <a:t>tối</a:t>
            </a:r>
            <a:r>
              <a:rPr dirty="0"/>
              <a:t> </a:t>
            </a:r>
            <a:r>
              <a:rPr dirty="0" err="1"/>
              <a:t>ưu</a:t>
            </a:r>
            <a:r>
              <a:rPr dirty="0"/>
              <a:t> </a:t>
            </a:r>
            <a:r>
              <a:rPr dirty="0" err="1"/>
              <a:t>hóa</a:t>
            </a:r>
            <a:r>
              <a:rPr dirty="0"/>
              <a:t> </a:t>
            </a:r>
            <a:r>
              <a:rPr dirty="0" err="1"/>
              <a:t>việc</a:t>
            </a:r>
            <a:r>
              <a:rPr dirty="0"/>
              <a:t> </a:t>
            </a:r>
            <a:r>
              <a:rPr dirty="0" err="1"/>
              <a:t>sử</a:t>
            </a:r>
            <a:r>
              <a:rPr dirty="0"/>
              <a:t> </a:t>
            </a:r>
            <a:r>
              <a:rPr dirty="0" err="1"/>
              <a:t>dụng</a:t>
            </a:r>
            <a:r>
              <a:rPr dirty="0"/>
              <a:t> </a:t>
            </a:r>
            <a:r>
              <a:rPr dirty="0" err="1"/>
              <a:t>năng</a:t>
            </a:r>
            <a:r>
              <a:rPr dirty="0"/>
              <a:t> </a:t>
            </a:r>
            <a:r>
              <a:rPr dirty="0" err="1"/>
              <a:t>lượng</a:t>
            </a:r>
            <a:r>
              <a:rPr dirty="0"/>
              <a:t>.</a:t>
            </a:r>
          </a:p>
          <a:p>
            <a:pPr marL="1219170">
              <a:lnSpc>
                <a:spcPct val="150000"/>
              </a:lnSpc>
              <a:spcBef>
                <a:spcPts val="800"/>
              </a:spcBef>
              <a:buFont typeface="Wingdings" panose="05000000000000000000" pitchFamily="2" charset="2"/>
              <a:buChar char="Ø"/>
            </a:pPr>
            <a:r>
              <a:rPr dirty="0" err="1"/>
              <a:t>Lập</a:t>
            </a:r>
            <a:r>
              <a:rPr dirty="0"/>
              <a:t> </a:t>
            </a:r>
            <a:r>
              <a:rPr dirty="0" err="1"/>
              <a:t>kế</a:t>
            </a:r>
            <a:r>
              <a:rPr dirty="0"/>
              <a:t> </a:t>
            </a:r>
            <a:r>
              <a:rPr dirty="0" err="1"/>
              <a:t>hoạch</a:t>
            </a:r>
            <a:r>
              <a:rPr dirty="0"/>
              <a:t> </a:t>
            </a:r>
            <a:r>
              <a:rPr dirty="0" err="1"/>
              <a:t>và</a:t>
            </a:r>
            <a:r>
              <a:rPr dirty="0"/>
              <a:t> </a:t>
            </a:r>
            <a:r>
              <a:rPr dirty="0" err="1"/>
              <a:t>đào</a:t>
            </a:r>
            <a:r>
              <a:rPr dirty="0"/>
              <a:t> </a:t>
            </a:r>
            <a:r>
              <a:rPr dirty="0" err="1"/>
              <a:t>tạo</a:t>
            </a:r>
            <a:r>
              <a:rPr dirty="0"/>
              <a:t> </a:t>
            </a:r>
            <a:r>
              <a:rPr dirty="0" err="1"/>
              <a:t>nhân</a:t>
            </a:r>
            <a:r>
              <a:rPr dirty="0"/>
              <a:t> </a:t>
            </a:r>
            <a:r>
              <a:rPr dirty="0" err="1"/>
              <a:t>viên</a:t>
            </a:r>
            <a:r>
              <a:rPr dirty="0"/>
              <a:t> </a:t>
            </a:r>
            <a:r>
              <a:rPr dirty="0" err="1"/>
              <a:t>về</a:t>
            </a:r>
            <a:r>
              <a:rPr dirty="0"/>
              <a:t> </a:t>
            </a:r>
            <a:r>
              <a:rPr dirty="0" err="1"/>
              <a:t>quản</a:t>
            </a:r>
            <a:r>
              <a:rPr dirty="0"/>
              <a:t> </a:t>
            </a:r>
            <a:r>
              <a:rPr dirty="0" err="1"/>
              <a:t>lý</a:t>
            </a:r>
            <a:r>
              <a:rPr dirty="0"/>
              <a:t> </a:t>
            </a:r>
            <a:r>
              <a:rPr dirty="0" err="1"/>
              <a:t>năng</a:t>
            </a:r>
            <a:r>
              <a:rPr dirty="0"/>
              <a:t> </a:t>
            </a:r>
            <a:r>
              <a:rPr dirty="0" err="1"/>
              <a:t>lượng</a:t>
            </a:r>
            <a:r>
              <a:rPr dirty="0"/>
              <a:t> </a:t>
            </a:r>
            <a:r>
              <a:rPr dirty="0" err="1"/>
              <a:t>hiệu</a:t>
            </a:r>
            <a:r>
              <a:rPr dirty="0"/>
              <a:t> </a:t>
            </a:r>
            <a:r>
              <a:rPr dirty="0" err="1"/>
              <a:t>quả</a:t>
            </a:r>
            <a:r>
              <a:rPr dirty="0"/>
              <a:t>.</a:t>
            </a:r>
          </a:p>
          <a:p>
            <a:pPr marL="186262" indent="0">
              <a:lnSpc>
                <a:spcPct val="150000"/>
              </a:lnSpc>
              <a:spcBef>
                <a:spcPts val="800"/>
              </a:spcBef>
              <a:buNone/>
            </a:pPr>
            <a:r>
              <a:rPr b="1" dirty="0" err="1"/>
              <a:t>Hiệu</a:t>
            </a:r>
            <a:r>
              <a:rPr b="1" dirty="0"/>
              <a:t> </a:t>
            </a:r>
            <a:r>
              <a:rPr b="1" dirty="0" err="1"/>
              <a:t>quả</a:t>
            </a:r>
            <a:r>
              <a:rPr b="1" dirty="0"/>
              <a:t>:</a:t>
            </a:r>
          </a:p>
          <a:p>
            <a:pPr marL="1244570" indent="-342900">
              <a:lnSpc>
                <a:spcPct val="150000"/>
              </a:lnSpc>
              <a:spcBef>
                <a:spcPts val="800"/>
              </a:spcBef>
              <a:buFont typeface="Wingdings" panose="05000000000000000000" pitchFamily="2" charset="2"/>
              <a:buChar char="Ø"/>
            </a:pPr>
            <a:r>
              <a:rPr dirty="0" err="1"/>
              <a:t>Giảm</a:t>
            </a:r>
            <a:r>
              <a:rPr dirty="0"/>
              <a:t> </a:t>
            </a:r>
            <a:r>
              <a:rPr dirty="0" err="1"/>
              <a:t>tiêu</a:t>
            </a:r>
            <a:r>
              <a:rPr dirty="0"/>
              <a:t> </a:t>
            </a:r>
            <a:r>
              <a:rPr dirty="0" err="1"/>
              <a:t>thụ</a:t>
            </a:r>
            <a:r>
              <a:rPr dirty="0"/>
              <a:t> </a:t>
            </a:r>
            <a:r>
              <a:rPr dirty="0" err="1"/>
              <a:t>năng</a:t>
            </a:r>
            <a:r>
              <a:rPr dirty="0"/>
              <a:t> </a:t>
            </a:r>
            <a:r>
              <a:rPr dirty="0" err="1"/>
              <a:t>lượng</a:t>
            </a:r>
            <a:r>
              <a:rPr dirty="0"/>
              <a:t> </a:t>
            </a:r>
            <a:r>
              <a:rPr dirty="0" err="1"/>
              <a:t>từ</a:t>
            </a:r>
            <a:r>
              <a:rPr dirty="0"/>
              <a:t> 5-20%.</a:t>
            </a:r>
          </a:p>
          <a:p>
            <a:pPr marL="1244570" indent="-342900">
              <a:lnSpc>
                <a:spcPct val="150000"/>
              </a:lnSpc>
              <a:spcBef>
                <a:spcPts val="800"/>
              </a:spcBef>
              <a:buFont typeface="Wingdings" panose="05000000000000000000" pitchFamily="2" charset="2"/>
              <a:buChar char="Ø"/>
            </a:pPr>
            <a:r>
              <a:rPr dirty="0" err="1"/>
              <a:t>Nâng</a:t>
            </a:r>
            <a:r>
              <a:rPr dirty="0"/>
              <a:t> </a:t>
            </a:r>
            <a:r>
              <a:rPr dirty="0" err="1"/>
              <a:t>cao</a:t>
            </a:r>
            <a:r>
              <a:rPr dirty="0"/>
              <a:t> </a:t>
            </a:r>
            <a:r>
              <a:rPr dirty="0" err="1"/>
              <a:t>hiệu</a:t>
            </a:r>
            <a:r>
              <a:rPr dirty="0"/>
              <a:t> </a:t>
            </a:r>
            <a:r>
              <a:rPr dirty="0" err="1"/>
              <a:t>quả</a:t>
            </a:r>
            <a:r>
              <a:rPr dirty="0"/>
              <a:t> </a:t>
            </a:r>
            <a:r>
              <a:rPr dirty="0" err="1"/>
              <a:t>sản</a:t>
            </a:r>
            <a:r>
              <a:rPr dirty="0"/>
              <a:t> </a:t>
            </a:r>
            <a:r>
              <a:rPr dirty="0" err="1"/>
              <a:t>xuất</a:t>
            </a:r>
            <a:r>
              <a:rPr dirty="0"/>
              <a:t> </a:t>
            </a:r>
            <a:r>
              <a:rPr dirty="0" err="1"/>
              <a:t>và</a:t>
            </a:r>
            <a:r>
              <a:rPr dirty="0"/>
              <a:t> </a:t>
            </a:r>
            <a:r>
              <a:rPr dirty="0" err="1"/>
              <a:t>tuân</a:t>
            </a:r>
            <a:r>
              <a:rPr dirty="0"/>
              <a:t> </a:t>
            </a:r>
            <a:r>
              <a:rPr dirty="0" err="1"/>
              <a:t>thủ</a:t>
            </a:r>
            <a:r>
              <a:rPr dirty="0"/>
              <a:t> </a:t>
            </a:r>
            <a:r>
              <a:rPr dirty="0" err="1"/>
              <a:t>các</a:t>
            </a:r>
            <a:r>
              <a:rPr dirty="0"/>
              <a:t> </a:t>
            </a:r>
            <a:r>
              <a:rPr dirty="0" err="1"/>
              <a:t>quy</a:t>
            </a:r>
            <a:r>
              <a:rPr dirty="0"/>
              <a:t> </a:t>
            </a:r>
            <a:r>
              <a:rPr dirty="0" err="1"/>
              <a:t>định</a:t>
            </a:r>
            <a:r>
              <a:rPr dirty="0"/>
              <a:t> </a:t>
            </a:r>
            <a:r>
              <a:rPr dirty="0" err="1"/>
              <a:t>về</a:t>
            </a:r>
            <a:r>
              <a:rPr dirty="0"/>
              <a:t> </a:t>
            </a:r>
            <a:r>
              <a:rPr dirty="0" err="1"/>
              <a:t>môi</a:t>
            </a:r>
            <a:r>
              <a:rPr dirty="0"/>
              <a:t> </a:t>
            </a:r>
            <a:r>
              <a:rPr dirty="0" err="1"/>
              <a:t>trường</a:t>
            </a:r>
            <a:r>
              <a:rPr dirty="0"/>
              <a:t>.</a:t>
            </a:r>
          </a:p>
        </p:txBody>
      </p:sp>
      <p:pic>
        <p:nvPicPr>
          <p:cNvPr id="4" name="Picture 2" descr="Chỉ số hiệu suất năng lượng quản lý tốt hơn nhờ ISO 50001">
            <a:extLst>
              <a:ext uri="{FF2B5EF4-FFF2-40B4-BE49-F238E27FC236}">
                <a16:creationId xmlns:a16="http://schemas.microsoft.com/office/drawing/2014/main" id="{CBB569CB-F52E-9B99-B7FC-C3C51F9A3C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4525" y="4118614"/>
            <a:ext cx="4023360" cy="201664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a:spLocks noGrp="1"/>
          </p:cNvSpPr>
          <p:nvPr>
            <p:ph type="title" idx="4294967295"/>
          </p:nvPr>
        </p:nvSpPr>
        <p:spPr>
          <a:xfrm>
            <a:off x="609600" y="893403"/>
            <a:ext cx="10972800"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Đồ</a:t>
            </a:r>
            <a:r>
              <a:rPr dirty="0">
                <a:solidFill>
                  <a:schemeClr val="accent1">
                    <a:lumMod val="50000"/>
                  </a:schemeClr>
                </a:solidFill>
              </a:rPr>
              <a:t> </a:t>
            </a:r>
            <a:r>
              <a:rPr dirty="0" err="1">
                <a:solidFill>
                  <a:schemeClr val="accent1">
                    <a:lumMod val="50000"/>
                  </a:schemeClr>
                </a:solidFill>
              </a:rPr>
              <a:t>uống</a:t>
            </a:r>
            <a:endParaRPr dirty="0">
              <a:solidFill>
                <a:schemeClr val="accent1">
                  <a:lumMod val="50000"/>
                </a:schemeClr>
              </a:solidFill>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D747DC9E-EFC7-4F5A-8FB3-8FC3DBB3572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A6698D7-A7D8-B0CD-A6E3-9E843956998A}"/>
              </a:ext>
            </a:extLst>
          </p:cNvPr>
          <p:cNvSpPr>
            <a:spLocks noGrp="1"/>
          </p:cNvSpPr>
          <p:nvPr>
            <p:ph type="title" idx="4294967295"/>
          </p:nvPr>
        </p:nvSpPr>
        <p:spPr>
          <a:xfrm>
            <a:off x="326833" y="1087880"/>
            <a:ext cx="11538333" cy="5454400"/>
          </a:xfrm>
        </p:spPr>
        <p:txBody>
          <a:bodyPr>
            <a:normAutofit/>
          </a:bodyPr>
          <a:lstStyle/>
          <a:p>
            <a:pPr marL="514350" indent="-514350">
              <a:lnSpc>
                <a:spcPct val="150000"/>
              </a:lnSpc>
            </a:pPr>
            <a:r>
              <a:rPr lang="en-US" sz="2800" b="1" dirty="0">
                <a:solidFill>
                  <a:schemeClr val="accent1">
                    <a:lumMod val="50000"/>
                  </a:schemeClr>
                </a:solidFill>
                <a:latin typeface="Arial" panose="020B0604020202020204" pitchFamily="34" charset="0"/>
              </a:rPr>
              <a:t>I. </a:t>
            </a:r>
            <a:r>
              <a:rPr lang="en-US" sz="2800" b="1" dirty="0" err="1">
                <a:solidFill>
                  <a:schemeClr val="accent1">
                    <a:lumMod val="50000"/>
                  </a:schemeClr>
                </a:solidFill>
                <a:latin typeface="Arial" panose="020B0604020202020204" pitchFamily="34" charset="0"/>
              </a:rPr>
              <a:t>Thực</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trạng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sử</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dụng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năng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lượng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trong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công</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nghiệp</a:t>
            </a:r>
            <a:r>
              <a:rPr lang="en-US" sz="2800" b="1" dirty="0">
                <a:solidFill>
                  <a:schemeClr val="accent1">
                    <a:lumMod val="50000"/>
                  </a:schemeClr>
                </a:solidFill>
                <a:latin typeface="Arial" panose="020B0604020202020204" pitchFamily="34" charset="0"/>
              </a:rPr>
              <a:t> </a:t>
            </a:r>
            <a:r>
              <a:rPr lang="en-US" sz="2800" b="1" dirty="0" err="1">
                <a:solidFill>
                  <a:schemeClr val="accent1">
                    <a:lumMod val="50000"/>
                  </a:schemeClr>
                </a:solidFill>
                <a:latin typeface="Arial" panose="020B0604020202020204" pitchFamily="34" charset="0"/>
              </a:rPr>
              <a:t>tại</a:t>
            </a:r>
            <a:r>
              <a:rPr lang="en-US" sz="2800" b="1" dirty="0">
                <a:solidFill>
                  <a:schemeClr val="accent1">
                    <a:lumMod val="50000"/>
                  </a:schemeClr>
                </a:solidFill>
                <a:latin typeface="Arial" panose="020B0604020202020204" pitchFamily="34" charset="0"/>
              </a:rPr>
              <a:t> Việt Nam</a:t>
            </a:r>
            <a:br>
              <a:rPr lang="en-US" sz="2800" b="1" dirty="0">
                <a:solidFill>
                  <a:schemeClr val="accent1">
                    <a:lumMod val="50000"/>
                  </a:schemeClr>
                </a:solidFill>
                <a:latin typeface="Arial" panose="020B0604020202020204" pitchFamily="34" charset="0"/>
              </a:rPr>
            </a:br>
            <a:br>
              <a:rPr lang="en-VN" sz="6600" b="1" dirty="0">
                <a:solidFill>
                  <a:schemeClr val="accent1">
                    <a:lumMod val="50000"/>
                  </a:schemeClr>
                </a:solidFill>
                <a:latin typeface="Arial" panose="020B0604020202020204" pitchFamily="34" charset="0"/>
              </a:rPr>
            </a:br>
            <a:endParaRPr lang="en-US" dirty="0"/>
          </a:p>
        </p:txBody>
      </p:sp>
    </p:spTree>
    <p:extLst>
      <p:ext uri="{BB962C8B-B14F-4D97-AF65-F5344CB8AC3E}">
        <p14:creationId xmlns:p14="http://schemas.microsoft.com/office/powerpoint/2010/main" val="7448313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65C3089-347A-1932-6984-CDE32E4C9678}"/>
              </a:ext>
            </a:extLst>
          </p:cNvPr>
          <p:cNvSpPr txBox="1"/>
          <p:nvPr/>
        </p:nvSpPr>
        <p:spPr>
          <a:xfrm>
            <a:off x="1173540" y="1741658"/>
            <a:ext cx="4425044" cy="4053033"/>
          </a:xfrm>
          <a:prstGeom prst="rect">
            <a:avLst/>
          </a:prstGeom>
          <a:noFill/>
          <a:ln>
            <a:solidFill>
              <a:schemeClr val="accent1">
                <a:lumMod val="50000"/>
              </a:schemeClr>
            </a:solidFill>
          </a:ln>
        </p:spPr>
        <p:txBody>
          <a:bodyPr wrap="square">
            <a:spAutoFit/>
          </a:bodyPr>
          <a:lstStyle/>
          <a:p>
            <a:pPr>
              <a:lnSpc>
                <a:spcPct val="120000"/>
              </a:lnSpc>
              <a:spcBef>
                <a:spcPts val="800"/>
              </a:spcBef>
            </a:pPr>
            <a:r>
              <a:rPr lang="vi-VN" b="1"/>
              <a:t>Tối ưu hóa </a:t>
            </a:r>
            <a:r>
              <a:rPr lang="en-US" b="1"/>
              <a:t>h</a:t>
            </a:r>
            <a:r>
              <a:rPr lang="vi-VN" b="1"/>
              <a:t>ệ thống </a:t>
            </a:r>
            <a:r>
              <a:rPr lang="en-US" b="1"/>
              <a:t>h</a:t>
            </a:r>
            <a:r>
              <a:rPr lang="vi-VN" b="1"/>
              <a:t>ơi và </a:t>
            </a:r>
            <a:r>
              <a:rPr lang="en-US" b="1"/>
              <a:t>n</a:t>
            </a:r>
            <a:r>
              <a:rPr lang="vi-VN" b="1"/>
              <a:t>ước </a:t>
            </a:r>
            <a:r>
              <a:rPr lang="en-US" b="1"/>
              <a:t>n</a:t>
            </a:r>
            <a:r>
              <a:rPr lang="vi-VN" b="1"/>
              <a:t>óng</a:t>
            </a:r>
          </a:p>
          <a:p>
            <a:pPr marL="685800" indent="-342900">
              <a:lnSpc>
                <a:spcPct val="120000"/>
              </a:lnSpc>
              <a:spcBef>
                <a:spcPts val="800"/>
              </a:spcBef>
              <a:buFont typeface="Wingdings" panose="05000000000000000000" pitchFamily="2" charset="2"/>
              <a:buChar char="Ø"/>
            </a:pPr>
            <a:r>
              <a:rPr lang="vi-VN"/>
              <a:t>Cải thiện cách nhiệt cho đường ống và bể chứa.</a:t>
            </a:r>
          </a:p>
          <a:p>
            <a:pPr marL="685800" indent="-342900">
              <a:lnSpc>
                <a:spcPct val="120000"/>
              </a:lnSpc>
              <a:spcBef>
                <a:spcPts val="800"/>
              </a:spcBef>
              <a:buFont typeface="Wingdings" panose="05000000000000000000" pitchFamily="2" charset="2"/>
              <a:buChar char="Ø"/>
            </a:pPr>
            <a:r>
              <a:rPr lang="vi-VN"/>
              <a:t>Kiểm tra, bảo trì định kỳ để giảm thất thoát nhiệt.</a:t>
            </a:r>
          </a:p>
          <a:p>
            <a:pPr marL="186262" indent="0">
              <a:lnSpc>
                <a:spcPct val="120000"/>
              </a:lnSpc>
              <a:spcBef>
                <a:spcPts val="800"/>
              </a:spcBef>
              <a:buNone/>
            </a:pPr>
            <a:r>
              <a:rPr lang="vi-VN" b="1"/>
              <a:t>Hiệu quả:</a:t>
            </a:r>
          </a:p>
          <a:p>
            <a:pPr marL="685800" indent="-342900">
              <a:lnSpc>
                <a:spcPct val="120000"/>
              </a:lnSpc>
              <a:spcBef>
                <a:spcPts val="800"/>
              </a:spcBef>
              <a:buFont typeface="Wingdings" panose="05000000000000000000" pitchFamily="2" charset="2"/>
              <a:buChar char="Ø"/>
            </a:pPr>
            <a:r>
              <a:rPr lang="vi-VN"/>
              <a:t>Tiết kiệm năng lượng từ 10-15%.</a:t>
            </a:r>
          </a:p>
          <a:p>
            <a:pPr marL="685800" indent="-342900">
              <a:lnSpc>
                <a:spcPct val="120000"/>
              </a:lnSpc>
              <a:spcBef>
                <a:spcPts val="800"/>
              </a:spcBef>
              <a:buFont typeface="Wingdings" panose="05000000000000000000" pitchFamily="2" charset="2"/>
              <a:buChar char="Ø"/>
            </a:pPr>
            <a:r>
              <a:rPr lang="vi-VN"/>
              <a:t>Giảm chi phí vận hành và tăng độ an toàn.</a:t>
            </a:r>
            <a:endParaRPr lang="vi-VN" dirty="0"/>
          </a:p>
        </p:txBody>
      </p:sp>
      <p:sp>
        <p:nvSpPr>
          <p:cNvPr id="5" name="TextBox 4">
            <a:extLst>
              <a:ext uri="{FF2B5EF4-FFF2-40B4-BE49-F238E27FC236}">
                <a16:creationId xmlns:a16="http://schemas.microsoft.com/office/drawing/2014/main" id="{C8FAFB81-FBCE-C280-22A2-ABC0DA33F03F}"/>
              </a:ext>
            </a:extLst>
          </p:cNvPr>
          <p:cNvSpPr txBox="1"/>
          <p:nvPr/>
        </p:nvSpPr>
        <p:spPr>
          <a:xfrm>
            <a:off x="6056100" y="1724353"/>
            <a:ext cx="4443172" cy="4053033"/>
          </a:xfrm>
          <a:prstGeom prst="rect">
            <a:avLst/>
          </a:prstGeom>
          <a:noFill/>
          <a:ln>
            <a:solidFill>
              <a:schemeClr val="accent1">
                <a:lumMod val="50000"/>
              </a:schemeClr>
            </a:solidFill>
          </a:ln>
        </p:spPr>
        <p:txBody>
          <a:bodyPr wrap="square">
            <a:spAutoFit/>
          </a:bodyPr>
          <a:lstStyle/>
          <a:p>
            <a:pPr>
              <a:lnSpc>
                <a:spcPct val="120000"/>
              </a:lnSpc>
            </a:pPr>
            <a:r>
              <a:rPr lang="vi-VN" b="1"/>
              <a:t>Giải pháp cho </a:t>
            </a:r>
            <a:r>
              <a:rPr lang="en-US" b="1"/>
              <a:t>h</a:t>
            </a:r>
            <a:r>
              <a:rPr lang="vi-VN" b="1"/>
              <a:t>ệ thống </a:t>
            </a:r>
            <a:r>
              <a:rPr lang="en-US" b="1"/>
              <a:t>l</a:t>
            </a:r>
            <a:r>
              <a:rPr lang="vi-VN" b="1"/>
              <a:t>ò </a:t>
            </a:r>
            <a:r>
              <a:rPr lang="en-US" b="1"/>
              <a:t>h</a:t>
            </a:r>
            <a:r>
              <a:rPr lang="vi-VN" b="1"/>
              <a:t>ơi</a:t>
            </a:r>
          </a:p>
          <a:p>
            <a:pPr marL="750888" indent="-342900">
              <a:lnSpc>
                <a:spcPct val="120000"/>
              </a:lnSpc>
              <a:spcBef>
                <a:spcPts val="800"/>
              </a:spcBef>
              <a:buFont typeface="Wingdings" panose="05000000000000000000" pitchFamily="2" charset="2"/>
              <a:buChar char="Ø"/>
            </a:pPr>
            <a:r>
              <a:rPr lang="vi-VN"/>
              <a:t>Điều chỉnh tỷ lệ gió/nhiên liệu để đạt hiệu suất cháy tối ưu.</a:t>
            </a:r>
          </a:p>
          <a:p>
            <a:pPr marL="750888" indent="-342900">
              <a:lnSpc>
                <a:spcPct val="120000"/>
              </a:lnSpc>
              <a:spcBef>
                <a:spcPts val="800"/>
              </a:spcBef>
              <a:buFont typeface="Wingdings" panose="05000000000000000000" pitchFamily="2" charset="2"/>
              <a:buChar char="Ø"/>
            </a:pPr>
            <a:r>
              <a:rPr lang="vi-VN"/>
              <a:t>Lắp đặt bộ tiết kiệm nhiệt và sử dụng nhiên liệu sạch hơn.</a:t>
            </a:r>
          </a:p>
          <a:p>
            <a:pPr marL="186262" indent="0">
              <a:lnSpc>
                <a:spcPct val="120000"/>
              </a:lnSpc>
              <a:buNone/>
            </a:pPr>
            <a:r>
              <a:rPr lang="vi-VN" b="1"/>
              <a:t>Hiệu quả:</a:t>
            </a:r>
          </a:p>
          <a:p>
            <a:pPr marL="750888" indent="-293688">
              <a:lnSpc>
                <a:spcPct val="120000"/>
              </a:lnSpc>
              <a:spcBef>
                <a:spcPts val="800"/>
              </a:spcBef>
              <a:buFont typeface="Wingdings" panose="05000000000000000000" pitchFamily="2" charset="2"/>
              <a:buChar char="Ø"/>
            </a:pPr>
            <a:r>
              <a:rPr lang="vi-VN"/>
              <a:t>Tăng hiệu suất lò hơi từ 3-10%.</a:t>
            </a:r>
          </a:p>
          <a:p>
            <a:pPr marL="750888" indent="-293688">
              <a:lnSpc>
                <a:spcPct val="120000"/>
              </a:lnSpc>
              <a:spcBef>
                <a:spcPts val="800"/>
              </a:spcBef>
              <a:buFont typeface="Wingdings" panose="05000000000000000000" pitchFamily="2" charset="2"/>
              <a:buChar char="Ø"/>
            </a:pPr>
            <a:r>
              <a:rPr lang="vi-VN"/>
              <a:t>Giảm chi phí nhiên liệu đến 30% và giảm phát thải khí nhà kính.</a:t>
            </a:r>
          </a:p>
          <a:p>
            <a:pPr marL="1219170">
              <a:lnSpc>
                <a:spcPct val="120000"/>
              </a:lnSpc>
              <a:spcBef>
                <a:spcPts val="800"/>
              </a:spcBef>
              <a:buFont typeface="Wingdings" panose="05000000000000000000" pitchFamily="2" charset="2"/>
              <a:buChar char="Ø"/>
            </a:pPr>
            <a:endParaRPr lang="vi-VN" dirty="0"/>
          </a:p>
        </p:txBody>
      </p:sp>
      <p:sp>
        <p:nvSpPr>
          <p:cNvPr id="7" name="Title 1"/>
          <p:cNvSpPr>
            <a:spLocks noGrp="1"/>
          </p:cNvSpPr>
          <p:nvPr>
            <p:ph type="title" idx="4294967295"/>
          </p:nvPr>
        </p:nvSpPr>
        <p:spPr>
          <a:xfrm>
            <a:off x="609600" y="928127"/>
            <a:ext cx="10972800"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Đồ</a:t>
            </a:r>
            <a:r>
              <a:rPr dirty="0">
                <a:solidFill>
                  <a:schemeClr val="accent1">
                    <a:lumMod val="50000"/>
                  </a:schemeClr>
                </a:solidFill>
              </a:rPr>
              <a:t> </a:t>
            </a:r>
            <a:r>
              <a:rPr dirty="0" err="1">
                <a:solidFill>
                  <a:schemeClr val="accent1">
                    <a:lumMod val="50000"/>
                  </a:schemeClr>
                </a:solidFill>
              </a:rPr>
              <a:t>uống</a:t>
            </a:r>
            <a:endParaRPr dirty="0">
              <a:solidFill>
                <a:schemeClr val="accent1">
                  <a:lumMod val="50000"/>
                </a:schemeClr>
              </a:solidFill>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09600" y="1536633"/>
            <a:ext cx="10972800" cy="4772800"/>
          </a:xfrm>
        </p:spPr>
        <p:txBody>
          <a:bodyPr>
            <a:normAutofit/>
          </a:bodyPr>
          <a:lstStyle/>
          <a:p>
            <a:pPr marL="139700" indent="0" algn="just">
              <a:buNone/>
            </a:pPr>
            <a:r>
              <a:rPr b="1" dirty="0" err="1"/>
              <a:t>Giải</a:t>
            </a:r>
            <a:r>
              <a:rPr b="1" dirty="0"/>
              <a:t> </a:t>
            </a:r>
            <a:r>
              <a:rPr b="1" dirty="0" err="1"/>
              <a:t>pháp</a:t>
            </a:r>
            <a:r>
              <a:rPr b="1" dirty="0"/>
              <a:t> </a:t>
            </a:r>
            <a:r>
              <a:rPr b="1" err="1"/>
              <a:t>cho</a:t>
            </a:r>
            <a:r>
              <a:rPr b="1"/>
              <a:t> </a:t>
            </a:r>
            <a:r>
              <a:rPr lang="en-US" b="1" dirty="0" err="1"/>
              <a:t>h</a:t>
            </a:r>
            <a:r>
              <a:rPr b="1"/>
              <a:t>ệ </a:t>
            </a:r>
            <a:r>
              <a:rPr b="1" err="1"/>
              <a:t>thống</a:t>
            </a:r>
            <a:r>
              <a:rPr b="1"/>
              <a:t> </a:t>
            </a:r>
            <a:r>
              <a:rPr lang="en-US" b="1" err="1"/>
              <a:t>m</a:t>
            </a:r>
            <a:r>
              <a:rPr b="1"/>
              <a:t>áy </a:t>
            </a:r>
            <a:r>
              <a:rPr lang="en-US" b="1" err="1"/>
              <a:t>n</a:t>
            </a:r>
            <a:r>
              <a:rPr b="1"/>
              <a:t>én </a:t>
            </a:r>
            <a:r>
              <a:rPr lang="en-US" b="1" dirty="0" err="1"/>
              <a:t>k</a:t>
            </a:r>
            <a:r>
              <a:rPr b="1"/>
              <a:t>hí</a:t>
            </a:r>
            <a:endParaRPr b="1" dirty="0"/>
          </a:p>
          <a:p>
            <a:pPr marL="1219170" algn="just">
              <a:lnSpc>
                <a:spcPct val="150000"/>
              </a:lnSpc>
              <a:spcBef>
                <a:spcPts val="800"/>
              </a:spcBef>
              <a:buFont typeface="Wingdings" panose="05000000000000000000" pitchFamily="2" charset="2"/>
              <a:buChar char="Ø"/>
            </a:pPr>
            <a:r>
              <a:rPr dirty="0" err="1"/>
              <a:t>Lắp</a:t>
            </a:r>
            <a:r>
              <a:rPr dirty="0"/>
              <a:t> </a:t>
            </a:r>
            <a:r>
              <a:rPr dirty="0" err="1"/>
              <a:t>đặt</a:t>
            </a:r>
            <a:r>
              <a:rPr dirty="0"/>
              <a:t> </a:t>
            </a:r>
            <a:r>
              <a:rPr dirty="0" err="1"/>
              <a:t>biến</a:t>
            </a:r>
            <a:r>
              <a:rPr dirty="0"/>
              <a:t> </a:t>
            </a:r>
            <a:r>
              <a:rPr dirty="0" err="1"/>
              <a:t>tần</a:t>
            </a:r>
            <a:r>
              <a:rPr dirty="0"/>
              <a:t> </a:t>
            </a:r>
            <a:r>
              <a:rPr dirty="0" err="1"/>
              <a:t>để</a:t>
            </a:r>
            <a:r>
              <a:rPr dirty="0"/>
              <a:t> </a:t>
            </a:r>
            <a:r>
              <a:rPr dirty="0" err="1"/>
              <a:t>điều</a:t>
            </a:r>
            <a:r>
              <a:rPr dirty="0"/>
              <a:t> </a:t>
            </a:r>
            <a:r>
              <a:rPr dirty="0" err="1"/>
              <a:t>chỉnh</a:t>
            </a:r>
            <a:r>
              <a:rPr dirty="0"/>
              <a:t> </a:t>
            </a:r>
            <a:r>
              <a:rPr dirty="0" err="1"/>
              <a:t>tốc</a:t>
            </a:r>
            <a:r>
              <a:rPr dirty="0"/>
              <a:t> </a:t>
            </a:r>
            <a:r>
              <a:rPr dirty="0" err="1"/>
              <a:t>độ</a:t>
            </a:r>
            <a:r>
              <a:rPr dirty="0"/>
              <a:t> </a:t>
            </a:r>
            <a:r>
              <a:rPr dirty="0" err="1"/>
              <a:t>máy</a:t>
            </a:r>
            <a:r>
              <a:rPr dirty="0"/>
              <a:t> </a:t>
            </a:r>
            <a:r>
              <a:rPr dirty="0" err="1"/>
              <a:t>nén</a:t>
            </a:r>
            <a:r>
              <a:rPr dirty="0"/>
              <a:t> </a:t>
            </a:r>
            <a:r>
              <a:rPr dirty="0" err="1"/>
              <a:t>khí</a:t>
            </a:r>
            <a:r>
              <a:rPr dirty="0"/>
              <a:t>.</a:t>
            </a:r>
          </a:p>
          <a:p>
            <a:pPr marL="1219170" algn="just">
              <a:lnSpc>
                <a:spcPct val="150000"/>
              </a:lnSpc>
              <a:spcBef>
                <a:spcPts val="800"/>
              </a:spcBef>
              <a:buFont typeface="Wingdings" panose="05000000000000000000" pitchFamily="2" charset="2"/>
              <a:buChar char="Ø"/>
            </a:pPr>
            <a:r>
              <a:rPr dirty="0" err="1"/>
              <a:t>Kiểm</a:t>
            </a:r>
            <a:r>
              <a:rPr dirty="0"/>
              <a:t> </a:t>
            </a:r>
            <a:r>
              <a:rPr dirty="0" err="1"/>
              <a:t>tra</a:t>
            </a:r>
            <a:r>
              <a:rPr dirty="0"/>
              <a:t>, </a:t>
            </a:r>
            <a:r>
              <a:rPr dirty="0" err="1"/>
              <a:t>sửa</a:t>
            </a:r>
            <a:r>
              <a:rPr dirty="0"/>
              <a:t> </a:t>
            </a:r>
            <a:r>
              <a:rPr dirty="0" err="1"/>
              <a:t>chữa</a:t>
            </a:r>
            <a:r>
              <a:rPr dirty="0"/>
              <a:t> </a:t>
            </a:r>
            <a:r>
              <a:rPr dirty="0" err="1"/>
              <a:t>rò</a:t>
            </a:r>
            <a:r>
              <a:rPr dirty="0"/>
              <a:t> </a:t>
            </a:r>
            <a:r>
              <a:rPr dirty="0" err="1"/>
              <a:t>rỉ</a:t>
            </a:r>
            <a:r>
              <a:rPr dirty="0"/>
              <a:t> </a:t>
            </a:r>
            <a:r>
              <a:rPr dirty="0" err="1"/>
              <a:t>khí</a:t>
            </a:r>
            <a:r>
              <a:rPr dirty="0"/>
              <a:t> </a:t>
            </a:r>
            <a:r>
              <a:rPr dirty="0" err="1"/>
              <a:t>nén</a:t>
            </a:r>
            <a:r>
              <a:rPr dirty="0"/>
              <a:t> </a:t>
            </a:r>
            <a:r>
              <a:rPr dirty="0" err="1"/>
              <a:t>định</a:t>
            </a:r>
            <a:r>
              <a:rPr dirty="0"/>
              <a:t> </a:t>
            </a:r>
            <a:r>
              <a:rPr dirty="0" err="1"/>
              <a:t>kỳ</a:t>
            </a:r>
            <a:r>
              <a:rPr dirty="0"/>
              <a:t>.</a:t>
            </a:r>
          </a:p>
          <a:p>
            <a:pPr marL="1219170" algn="just">
              <a:lnSpc>
                <a:spcPct val="150000"/>
              </a:lnSpc>
              <a:spcBef>
                <a:spcPts val="800"/>
              </a:spcBef>
              <a:buFont typeface="Wingdings" panose="05000000000000000000" pitchFamily="2" charset="2"/>
              <a:buChar char="Ø"/>
            </a:pPr>
            <a:r>
              <a:rPr dirty="0"/>
              <a:t>Thu </a:t>
            </a:r>
            <a:r>
              <a:rPr dirty="0" err="1"/>
              <a:t>hồi</a:t>
            </a:r>
            <a:r>
              <a:rPr dirty="0"/>
              <a:t> </a:t>
            </a:r>
            <a:r>
              <a:rPr dirty="0" err="1"/>
              <a:t>nhiệt</a:t>
            </a:r>
            <a:r>
              <a:rPr dirty="0"/>
              <a:t> </a:t>
            </a:r>
            <a:r>
              <a:rPr dirty="0" err="1"/>
              <a:t>từ</a:t>
            </a:r>
            <a:r>
              <a:rPr dirty="0"/>
              <a:t> </a:t>
            </a:r>
            <a:r>
              <a:rPr dirty="0" err="1"/>
              <a:t>máy</a:t>
            </a:r>
            <a:r>
              <a:rPr dirty="0"/>
              <a:t> </a:t>
            </a:r>
            <a:r>
              <a:rPr dirty="0" err="1"/>
              <a:t>nén</a:t>
            </a:r>
            <a:r>
              <a:rPr dirty="0"/>
              <a:t> </a:t>
            </a:r>
            <a:r>
              <a:rPr dirty="0" err="1"/>
              <a:t>khí</a:t>
            </a:r>
            <a:r>
              <a:rPr dirty="0"/>
              <a:t> </a:t>
            </a:r>
            <a:r>
              <a:rPr dirty="0" err="1"/>
              <a:t>để</a:t>
            </a:r>
            <a:r>
              <a:rPr dirty="0"/>
              <a:t> </a:t>
            </a:r>
            <a:r>
              <a:rPr dirty="0" err="1"/>
              <a:t>sử</a:t>
            </a:r>
            <a:r>
              <a:rPr dirty="0"/>
              <a:t> </a:t>
            </a:r>
            <a:r>
              <a:rPr dirty="0" err="1"/>
              <a:t>dụng</a:t>
            </a:r>
            <a:r>
              <a:rPr dirty="0"/>
              <a:t> </a:t>
            </a:r>
            <a:r>
              <a:rPr dirty="0" err="1"/>
              <a:t>cho</a:t>
            </a:r>
            <a:r>
              <a:rPr dirty="0"/>
              <a:t> </a:t>
            </a:r>
            <a:r>
              <a:rPr dirty="0" err="1"/>
              <a:t>các</a:t>
            </a:r>
            <a:r>
              <a:rPr dirty="0"/>
              <a:t> </a:t>
            </a:r>
            <a:r>
              <a:rPr dirty="0" err="1"/>
              <a:t>công</a:t>
            </a:r>
            <a:r>
              <a:rPr dirty="0"/>
              <a:t> </a:t>
            </a:r>
            <a:r>
              <a:rPr dirty="0" err="1"/>
              <a:t>đoạn</a:t>
            </a:r>
            <a:r>
              <a:rPr dirty="0"/>
              <a:t> </a:t>
            </a:r>
            <a:r>
              <a:rPr dirty="0" err="1"/>
              <a:t>khác</a:t>
            </a:r>
            <a:r>
              <a:rPr dirty="0"/>
              <a:t>.</a:t>
            </a:r>
            <a:endParaRPr lang="en-US" dirty="0"/>
          </a:p>
          <a:p>
            <a:pPr marL="1219170" algn="just">
              <a:lnSpc>
                <a:spcPct val="150000"/>
              </a:lnSpc>
              <a:spcBef>
                <a:spcPts val="800"/>
              </a:spcBef>
              <a:buFont typeface="Wingdings" panose="05000000000000000000" pitchFamily="2" charset="2"/>
              <a:buChar char="Ø"/>
            </a:pPr>
            <a:r>
              <a:rPr lang="en-US" dirty="0" err="1"/>
              <a:t>Lắp</a:t>
            </a:r>
            <a:r>
              <a:rPr lang="en-US" dirty="0"/>
              <a:t> </a:t>
            </a:r>
            <a:r>
              <a:rPr lang="en-US" dirty="0" err="1"/>
              <a:t>đặt</a:t>
            </a:r>
            <a:r>
              <a:rPr lang="en-US" dirty="0"/>
              <a:t> </a:t>
            </a:r>
            <a:r>
              <a:rPr lang="en-US" dirty="0" err="1"/>
              <a:t>thiết</a:t>
            </a:r>
            <a:r>
              <a:rPr lang="en-US" dirty="0"/>
              <a:t> </a:t>
            </a:r>
            <a:r>
              <a:rPr lang="en-US" dirty="0" err="1"/>
              <a:t>bị</a:t>
            </a:r>
            <a:r>
              <a:rPr lang="en-US" dirty="0"/>
              <a:t> </a:t>
            </a:r>
            <a:r>
              <a:rPr lang="en-US" dirty="0" err="1"/>
              <a:t>điều</a:t>
            </a:r>
            <a:r>
              <a:rPr lang="en-US" dirty="0"/>
              <a:t> </a:t>
            </a:r>
            <a:r>
              <a:rPr lang="en-US" dirty="0" err="1"/>
              <a:t>chỉnh</a:t>
            </a:r>
            <a:r>
              <a:rPr lang="en-US" dirty="0"/>
              <a:t> </a:t>
            </a:r>
            <a:r>
              <a:rPr lang="en-US" dirty="0" err="1"/>
              <a:t>lưu</a:t>
            </a:r>
            <a:r>
              <a:rPr lang="en-US" dirty="0"/>
              <a:t> </a:t>
            </a:r>
            <a:r>
              <a:rPr lang="en-US" dirty="0" err="1"/>
              <a:t>lượng</a:t>
            </a:r>
            <a:r>
              <a:rPr lang="en-US" dirty="0"/>
              <a:t> </a:t>
            </a:r>
            <a:r>
              <a:rPr lang="en-US" dirty="0" err="1"/>
              <a:t>khí</a:t>
            </a:r>
            <a:r>
              <a:rPr lang="en-US" dirty="0"/>
              <a:t> </a:t>
            </a:r>
            <a:r>
              <a:rPr lang="en-US" dirty="0" err="1"/>
              <a:t>nén</a:t>
            </a:r>
            <a:r>
              <a:rPr lang="en-US" dirty="0"/>
              <a:t> IFC</a:t>
            </a:r>
            <a:endParaRPr dirty="0"/>
          </a:p>
          <a:p>
            <a:pPr marL="186262" indent="0" algn="just">
              <a:buNone/>
            </a:pPr>
            <a:r>
              <a:rPr b="1" dirty="0" err="1"/>
              <a:t>Hiệu</a:t>
            </a:r>
            <a:r>
              <a:rPr b="1" dirty="0"/>
              <a:t> </a:t>
            </a:r>
            <a:r>
              <a:rPr b="1" dirty="0" err="1"/>
              <a:t>quả</a:t>
            </a:r>
            <a:r>
              <a:rPr b="1" dirty="0"/>
              <a:t>:</a:t>
            </a:r>
          </a:p>
          <a:p>
            <a:pPr marL="1244570" indent="-342900" algn="just">
              <a:lnSpc>
                <a:spcPct val="150000"/>
              </a:lnSpc>
              <a:spcBef>
                <a:spcPts val="800"/>
              </a:spcBef>
              <a:buFont typeface="Wingdings" panose="05000000000000000000" pitchFamily="2" charset="2"/>
              <a:buChar char="Ø"/>
            </a:pPr>
            <a:r>
              <a:rPr dirty="0" err="1"/>
              <a:t>Tiết</a:t>
            </a:r>
            <a:r>
              <a:rPr dirty="0"/>
              <a:t> </a:t>
            </a:r>
            <a:r>
              <a:rPr dirty="0" err="1"/>
              <a:t>kiệm</a:t>
            </a:r>
            <a:r>
              <a:rPr dirty="0"/>
              <a:t> </a:t>
            </a:r>
            <a:r>
              <a:rPr dirty="0" err="1"/>
              <a:t>từ</a:t>
            </a:r>
            <a:r>
              <a:rPr dirty="0"/>
              <a:t> 15-35% </a:t>
            </a:r>
            <a:r>
              <a:rPr dirty="0" err="1"/>
              <a:t>điện</a:t>
            </a:r>
            <a:r>
              <a:rPr dirty="0"/>
              <a:t> </a:t>
            </a:r>
            <a:r>
              <a:rPr dirty="0" err="1"/>
              <a:t>năng</a:t>
            </a:r>
            <a:r>
              <a:rPr dirty="0"/>
              <a:t> </a:t>
            </a:r>
            <a:r>
              <a:rPr dirty="0" err="1"/>
              <a:t>tiêu</a:t>
            </a:r>
            <a:r>
              <a:rPr dirty="0"/>
              <a:t> </a:t>
            </a:r>
            <a:r>
              <a:rPr dirty="0" err="1"/>
              <a:t>thụ</a:t>
            </a:r>
            <a:r>
              <a:rPr dirty="0"/>
              <a:t>.</a:t>
            </a:r>
          </a:p>
          <a:p>
            <a:pPr marL="1244570" indent="-342900" algn="just">
              <a:lnSpc>
                <a:spcPct val="150000"/>
              </a:lnSpc>
              <a:spcBef>
                <a:spcPts val="800"/>
              </a:spcBef>
              <a:buFont typeface="Wingdings" panose="05000000000000000000" pitchFamily="2" charset="2"/>
              <a:buChar char="Ø"/>
            </a:pPr>
            <a:r>
              <a:rPr dirty="0"/>
              <a:t>Thu </a:t>
            </a:r>
            <a:r>
              <a:rPr dirty="0" err="1"/>
              <a:t>hồi</a:t>
            </a:r>
            <a:r>
              <a:rPr dirty="0"/>
              <a:t> </a:t>
            </a:r>
            <a:r>
              <a:rPr dirty="0" err="1"/>
              <a:t>được</a:t>
            </a:r>
            <a:r>
              <a:rPr dirty="0"/>
              <a:t> 50-90% </a:t>
            </a:r>
            <a:r>
              <a:rPr dirty="0" err="1"/>
              <a:t>nhiệt</a:t>
            </a:r>
            <a:r>
              <a:rPr dirty="0"/>
              <a:t> </a:t>
            </a:r>
            <a:r>
              <a:rPr dirty="0" err="1"/>
              <a:t>năng</a:t>
            </a:r>
            <a:r>
              <a:rPr dirty="0"/>
              <a:t> </a:t>
            </a:r>
            <a:r>
              <a:rPr dirty="0" err="1"/>
              <a:t>thải</a:t>
            </a:r>
            <a:r>
              <a:rPr dirty="0"/>
              <a:t>, </a:t>
            </a:r>
            <a:r>
              <a:rPr dirty="0" err="1"/>
              <a:t>giảm</a:t>
            </a:r>
            <a:r>
              <a:rPr dirty="0"/>
              <a:t> </a:t>
            </a:r>
            <a:r>
              <a:rPr dirty="0" err="1"/>
              <a:t>nhu</a:t>
            </a:r>
            <a:r>
              <a:rPr dirty="0"/>
              <a:t> </a:t>
            </a:r>
            <a:r>
              <a:rPr dirty="0" err="1"/>
              <a:t>cầu</a:t>
            </a:r>
            <a:r>
              <a:rPr dirty="0"/>
              <a:t> </a:t>
            </a:r>
            <a:r>
              <a:rPr dirty="0" err="1"/>
              <a:t>năng</a:t>
            </a:r>
            <a:r>
              <a:rPr dirty="0"/>
              <a:t> </a:t>
            </a:r>
            <a:r>
              <a:rPr dirty="0" err="1"/>
              <a:t>lượng</a:t>
            </a:r>
            <a:r>
              <a:rPr dirty="0"/>
              <a:t> </a:t>
            </a:r>
            <a:r>
              <a:rPr dirty="0" err="1"/>
              <a:t>bổ</a:t>
            </a:r>
            <a:r>
              <a:rPr dirty="0"/>
              <a:t> sung.</a:t>
            </a:r>
          </a:p>
        </p:txBody>
      </p:sp>
      <p:sp>
        <p:nvSpPr>
          <p:cNvPr id="5" name="Title 1"/>
          <p:cNvSpPr>
            <a:spLocks noGrp="1"/>
          </p:cNvSpPr>
          <p:nvPr>
            <p:ph type="title" idx="4294967295"/>
          </p:nvPr>
        </p:nvSpPr>
        <p:spPr>
          <a:xfrm>
            <a:off x="609600" y="882583"/>
            <a:ext cx="10972800"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Đồ</a:t>
            </a:r>
            <a:r>
              <a:rPr dirty="0">
                <a:solidFill>
                  <a:schemeClr val="accent1">
                    <a:lumMod val="50000"/>
                  </a:schemeClr>
                </a:solidFill>
              </a:rPr>
              <a:t> </a:t>
            </a:r>
            <a:r>
              <a:rPr dirty="0" err="1">
                <a:solidFill>
                  <a:schemeClr val="accent1">
                    <a:lumMod val="50000"/>
                  </a:schemeClr>
                </a:solidFill>
              </a:rPr>
              <a:t>uống</a:t>
            </a:r>
            <a:endParaRPr dirty="0">
              <a:solidFill>
                <a:schemeClr val="accent1">
                  <a:lumMod val="50000"/>
                </a:schemeClr>
              </a:solidFill>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22917" y="878443"/>
            <a:ext cx="10524067" cy="654050"/>
          </a:xfrm>
        </p:spPr>
        <p:txBody>
          <a:bodyPr>
            <a:normAutofit/>
          </a:bodyPr>
          <a:lstStyle/>
          <a:p>
            <a:pPr algn="ctr"/>
            <a:r>
              <a:rPr lang="en-US" dirty="0" err="1">
                <a:solidFill>
                  <a:schemeClr val="accent1">
                    <a:lumMod val="50000"/>
                  </a:schemeClr>
                </a:solidFill>
              </a:rPr>
              <a:t>Ví</a:t>
            </a:r>
            <a:r>
              <a:rPr lang="en-US" dirty="0">
                <a:solidFill>
                  <a:schemeClr val="accent1">
                    <a:lumMod val="50000"/>
                  </a:schemeClr>
                </a:solidFill>
              </a:rPr>
              <a:t> </a:t>
            </a:r>
            <a:r>
              <a:rPr lang="en-US" dirty="0" err="1">
                <a:solidFill>
                  <a:schemeClr val="accent1">
                    <a:lumMod val="50000"/>
                  </a:schemeClr>
                </a:solidFill>
              </a:rPr>
              <a:t>dụ</a:t>
            </a:r>
            <a:r>
              <a:rPr lang="en-US" dirty="0">
                <a:solidFill>
                  <a:schemeClr val="accent1">
                    <a:lumMod val="50000"/>
                  </a:schemeClr>
                </a:solidFill>
              </a:rPr>
              <a:t> </a:t>
            </a:r>
            <a:r>
              <a:rPr lang="en-US" dirty="0" err="1">
                <a:solidFill>
                  <a:schemeClr val="accent1">
                    <a:lumMod val="50000"/>
                  </a:schemeClr>
                </a:solidFill>
              </a:rPr>
              <a:t>về</a:t>
            </a:r>
            <a:r>
              <a:rPr lang="en-US" dirty="0">
                <a:solidFill>
                  <a:schemeClr val="accent1">
                    <a:lumMod val="50000"/>
                  </a:schemeClr>
                </a:solidFill>
              </a:rPr>
              <a:t> </a:t>
            </a:r>
            <a:r>
              <a:rPr lang="en-US" dirty="0" err="1">
                <a:solidFill>
                  <a:schemeClr val="accent1">
                    <a:lumMod val="50000"/>
                  </a:schemeClr>
                </a:solidFill>
              </a:rPr>
              <a:t>giải</a:t>
            </a:r>
            <a:r>
              <a:rPr lang="en-US" dirty="0">
                <a:solidFill>
                  <a:schemeClr val="accent1">
                    <a:lumMod val="50000"/>
                  </a:schemeClr>
                </a:solidFill>
              </a:rPr>
              <a:t> </a:t>
            </a:r>
            <a:r>
              <a:rPr lang="en-US" dirty="0" err="1">
                <a:solidFill>
                  <a:schemeClr val="accent1">
                    <a:lumMod val="50000"/>
                  </a:schemeClr>
                </a:solidFill>
              </a:rPr>
              <a:t>pháp</a:t>
            </a:r>
            <a:r>
              <a:rPr lang="en-US" dirty="0">
                <a:solidFill>
                  <a:schemeClr val="accent1">
                    <a:lumMod val="50000"/>
                  </a:schemeClr>
                </a:solidFill>
              </a:rPr>
              <a:t> </a:t>
            </a:r>
            <a:r>
              <a:rPr lang="en-US" dirty="0" err="1">
                <a:solidFill>
                  <a:schemeClr val="accent1">
                    <a:lumMod val="50000"/>
                  </a:schemeClr>
                </a:solidFill>
              </a:rPr>
              <a:t>tiết</a:t>
            </a:r>
            <a:r>
              <a:rPr lang="en-US" dirty="0">
                <a:solidFill>
                  <a:schemeClr val="accent1">
                    <a:lumMod val="50000"/>
                  </a:schemeClr>
                </a:solidFill>
              </a:rPr>
              <a:t> </a:t>
            </a:r>
            <a:r>
              <a:rPr lang="en-US" dirty="0" err="1">
                <a:solidFill>
                  <a:schemeClr val="accent1">
                    <a:lumMod val="50000"/>
                  </a:schemeClr>
                </a:solidFill>
              </a:rPr>
              <a:t>kiệm</a:t>
            </a:r>
            <a:r>
              <a:rPr lang="en-US" dirty="0">
                <a:solidFill>
                  <a:schemeClr val="accent1">
                    <a:lumMod val="50000"/>
                  </a:schemeClr>
                </a:solidFill>
              </a:rPr>
              <a:t> </a:t>
            </a:r>
            <a:r>
              <a:rPr lang="en-US" dirty="0" err="1">
                <a:solidFill>
                  <a:schemeClr val="accent1">
                    <a:lumMod val="50000"/>
                  </a:schemeClr>
                </a:solidFill>
              </a:rPr>
              <a:t>năng</a:t>
            </a:r>
            <a:r>
              <a:rPr lang="en-US" dirty="0">
                <a:solidFill>
                  <a:schemeClr val="accent1">
                    <a:lumMod val="50000"/>
                  </a:schemeClr>
                </a:solidFill>
              </a:rPr>
              <a:t> </a:t>
            </a:r>
            <a:r>
              <a:rPr lang="en-US" dirty="0" err="1">
                <a:solidFill>
                  <a:schemeClr val="accent1">
                    <a:lumMod val="50000"/>
                  </a:schemeClr>
                </a:solidFill>
              </a:rPr>
              <a:t>lượng</a:t>
            </a:r>
            <a:r>
              <a:rPr lang="en-US" dirty="0">
                <a:solidFill>
                  <a:schemeClr val="accent1">
                    <a:lumMod val="50000"/>
                  </a:schemeClr>
                </a:solidFill>
              </a:rPr>
              <a:t> </a:t>
            </a:r>
            <a:r>
              <a:rPr lang="en-US" dirty="0" err="1">
                <a:solidFill>
                  <a:schemeClr val="accent1">
                    <a:lumMod val="50000"/>
                  </a:schemeClr>
                </a:solidFill>
              </a:rPr>
              <a:t>ngành</a:t>
            </a:r>
            <a:r>
              <a:rPr lang="en-US" dirty="0">
                <a:solidFill>
                  <a:schemeClr val="accent1">
                    <a:lumMod val="50000"/>
                  </a:schemeClr>
                </a:solidFill>
              </a:rPr>
              <a:t> </a:t>
            </a:r>
            <a:r>
              <a:rPr lang="en-US" dirty="0" err="1">
                <a:solidFill>
                  <a:schemeClr val="accent1">
                    <a:lumMod val="50000"/>
                  </a:schemeClr>
                </a:solidFill>
              </a:rPr>
              <a:t>đồ</a:t>
            </a:r>
            <a:r>
              <a:rPr lang="en-US" dirty="0">
                <a:solidFill>
                  <a:schemeClr val="accent1">
                    <a:lumMod val="50000"/>
                  </a:schemeClr>
                </a:solidFill>
              </a:rPr>
              <a:t> </a:t>
            </a:r>
            <a:r>
              <a:rPr lang="en-US" dirty="0" err="1">
                <a:solidFill>
                  <a:schemeClr val="accent1">
                    <a:lumMod val="50000"/>
                  </a:schemeClr>
                </a:solidFill>
              </a:rPr>
              <a:t>uống</a:t>
            </a:r>
            <a:r>
              <a:rPr lang="en-US" dirty="0">
                <a:solidFill>
                  <a:schemeClr val="accent1">
                    <a:lumMod val="50000"/>
                  </a:schemeClr>
                </a:solidFill>
              </a:rPr>
              <a:t> </a:t>
            </a:r>
            <a:r>
              <a:rPr lang="en-US" dirty="0" err="1">
                <a:solidFill>
                  <a:schemeClr val="accent1">
                    <a:lumMod val="50000"/>
                  </a:schemeClr>
                </a:solidFill>
              </a:rPr>
              <a:t>trên</a:t>
            </a:r>
            <a:r>
              <a:rPr lang="en-US" dirty="0">
                <a:solidFill>
                  <a:schemeClr val="accent1">
                    <a:lumMod val="50000"/>
                  </a:schemeClr>
                </a:solidFill>
              </a:rPr>
              <a:t> </a:t>
            </a:r>
            <a:r>
              <a:rPr lang="en-US" dirty="0" err="1">
                <a:solidFill>
                  <a:schemeClr val="accent1">
                    <a:lumMod val="50000"/>
                  </a:schemeClr>
                </a:solidFill>
              </a:rPr>
              <a:t>thế</a:t>
            </a:r>
            <a:r>
              <a:rPr lang="en-US" dirty="0">
                <a:solidFill>
                  <a:schemeClr val="accent1">
                    <a:lumMod val="50000"/>
                  </a:schemeClr>
                </a:solidFill>
              </a:rPr>
              <a:t> </a:t>
            </a:r>
            <a:r>
              <a:rPr lang="en-US" dirty="0" err="1">
                <a:solidFill>
                  <a:schemeClr val="accent1">
                    <a:lumMod val="50000"/>
                  </a:schemeClr>
                </a:solidFill>
              </a:rPr>
              <a:t>giới</a:t>
            </a:r>
            <a:endParaRPr lang="en-US" dirty="0">
              <a:solidFill>
                <a:schemeClr val="accent1">
                  <a:lumMod val="50000"/>
                </a:schemeClr>
              </a:solidFill>
            </a:endParaRPr>
          </a:p>
        </p:txBody>
      </p:sp>
      <p:sp>
        <p:nvSpPr>
          <p:cNvPr id="5" name="Content Placeholder 4">
            <a:extLst>
              <a:ext uri="{FF2B5EF4-FFF2-40B4-BE49-F238E27FC236}">
                <a16:creationId xmlns:a16="http://schemas.microsoft.com/office/drawing/2014/main" id="{644F97C0-F781-38CF-5DB5-A1671BC31506}"/>
              </a:ext>
            </a:extLst>
          </p:cNvPr>
          <p:cNvSpPr>
            <a:spLocks noGrp="1"/>
          </p:cNvSpPr>
          <p:nvPr>
            <p:ph idx="4294967295"/>
          </p:nvPr>
        </p:nvSpPr>
        <p:spPr>
          <a:xfrm>
            <a:off x="498551" y="1532493"/>
            <a:ext cx="10972800" cy="3793013"/>
          </a:xfrm>
        </p:spPr>
        <p:txBody>
          <a:bodyPr>
            <a:noAutofit/>
          </a:bodyPr>
          <a:lstStyle/>
          <a:p>
            <a:pPr algn="just">
              <a:lnSpc>
                <a:spcPct val="150000"/>
              </a:lnSpc>
              <a:buFont typeface="Wingdings" pitchFamily="2" charset="2"/>
              <a:buChar char="v"/>
            </a:pPr>
            <a:r>
              <a:rPr lang="vi-VN" b="1"/>
              <a:t>Công ty: </a:t>
            </a:r>
            <a:r>
              <a:rPr lang="vi-VN"/>
              <a:t>Enviro-Cool (UK) Ltd.</a:t>
            </a:r>
            <a:endParaRPr lang="en-US"/>
          </a:p>
          <a:p>
            <a:pPr algn="just">
              <a:lnSpc>
                <a:spcPct val="150000"/>
              </a:lnSpc>
              <a:buFont typeface="Wingdings" pitchFamily="2" charset="2"/>
              <a:buChar char="v"/>
            </a:pPr>
            <a:r>
              <a:rPr lang="vi-VN" b="1"/>
              <a:t>Địa điểm: </a:t>
            </a:r>
            <a:r>
              <a:rPr lang="vi-VN"/>
              <a:t>Vương quốc Anh</a:t>
            </a:r>
            <a:endParaRPr lang="en-US"/>
          </a:p>
          <a:p>
            <a:pPr algn="just">
              <a:lnSpc>
                <a:spcPct val="150000"/>
              </a:lnSpc>
              <a:buFont typeface="Wingdings" pitchFamily="2" charset="2"/>
              <a:buChar char="v"/>
            </a:pPr>
            <a:r>
              <a:rPr lang="vi-VN" b="1"/>
              <a:t>Ngành: </a:t>
            </a:r>
            <a:r>
              <a:rPr lang="vi-VN"/>
              <a:t>Công nghệ làm mát đồ uống</a:t>
            </a:r>
            <a:endParaRPr lang="en-US"/>
          </a:p>
          <a:p>
            <a:pPr algn="just">
              <a:lnSpc>
                <a:spcPct val="150000"/>
              </a:lnSpc>
              <a:buFont typeface="Wingdings" pitchFamily="2" charset="2"/>
              <a:buChar char="v"/>
            </a:pPr>
            <a:r>
              <a:rPr lang="vi-VN" b="1"/>
              <a:t>Bối cảnh: </a:t>
            </a:r>
            <a:r>
              <a:rPr lang="vi-VN"/>
              <a:t>Ngành công nghiệp đồ uống là một trong những ngành tiêu thụ năng lượng đáng kể, đặc biệt là trong các quy trình làm lạnh và làm mát. Các thiết bị làm mát đồ uống truyền thống thường duy trì sản phẩm ở nhiệt độ thấp liên tục, dẫn đến mức tiêu thụ năng lượng đáng kể. Enviro-Cool (UK) Ltd. đã đặt mục tiêu cách mạng hóa khía cạnh này bằng cách phát triển một hệ thống làm mát đồ uống sáng tạo, giúp giảm đáng kể mức tiêu thụ năng lượng trong khi vẫn đảm bảo khả năng làm mát nhanh chóng theo yêu cầu.</a:t>
            </a:r>
            <a:endParaRPr lang="en-US" dirty="0"/>
          </a:p>
        </p:txBody>
      </p:sp>
    </p:spTree>
    <p:extLst>
      <p:ext uri="{BB962C8B-B14F-4D97-AF65-F5344CB8AC3E}">
        <p14:creationId xmlns:p14="http://schemas.microsoft.com/office/powerpoint/2010/main" val="3644578353"/>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45ACC-29CB-43BC-4553-F282D660B363}"/>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155C70B6-F9E7-5807-6858-F1C3266A92A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5954"/>
          <a:stretch/>
        </p:blipFill>
        <p:spPr bwMode="auto">
          <a:xfrm>
            <a:off x="6557554" y="1249618"/>
            <a:ext cx="5634446" cy="455112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a:extLst>
              <a:ext uri="{FF2B5EF4-FFF2-40B4-BE49-F238E27FC236}">
                <a16:creationId xmlns:a16="http://schemas.microsoft.com/office/drawing/2014/main" id="{2CDF807A-CEDA-6852-8D29-63279C745081}"/>
              </a:ext>
            </a:extLst>
          </p:cNvPr>
          <p:cNvSpPr>
            <a:spLocks noGrp="1"/>
          </p:cNvSpPr>
          <p:nvPr>
            <p:ph idx="4294967295"/>
          </p:nvPr>
        </p:nvSpPr>
        <p:spPr>
          <a:xfrm>
            <a:off x="478970" y="1603356"/>
            <a:ext cx="7241177" cy="3576572"/>
          </a:xfrm>
        </p:spPr>
        <p:txBody>
          <a:bodyPr>
            <a:normAutofit/>
          </a:bodyPr>
          <a:lstStyle/>
          <a:p>
            <a:pPr marL="139700" indent="0" algn="just">
              <a:buNone/>
            </a:pPr>
            <a:r>
              <a:rPr lang="en-US" sz="1800" b="1"/>
              <a:t>Phát triển Hệ thống V-Tex Multi:</a:t>
            </a:r>
          </a:p>
          <a:p>
            <a:pPr marL="139700" indent="0" algn="just">
              <a:buNone/>
            </a:pPr>
            <a:endParaRPr lang="en-US" sz="1800" b="1"/>
          </a:p>
          <a:p>
            <a:pPr algn="just"/>
            <a:r>
              <a:rPr lang="en-US" sz="1800" b="1"/>
              <a:t>Công nghệ làm lạnh nhanh: </a:t>
            </a:r>
            <a:r>
              <a:rPr lang="vi-VN" sz="1800"/>
              <a:t>Hệ thống V-Tex Multi sử dụng công nghệ được cấp bằng sáng chế giúp làm lạnh nhanh đồ uống từ nhiệt độ môi trường đến nhiệt độ uống lý tưởng trong khoảng 15 giây. Cách tiếp cận làm lạnh theo nhu cầu này loại bỏ sự cần thiết của việc giữ trữ số lượng lớn đồ uống được làm lạnh liên tục.</a:t>
            </a:r>
            <a:endParaRPr lang="en-US" sz="1800"/>
          </a:p>
          <a:p>
            <a:pPr algn="just"/>
            <a:r>
              <a:rPr lang="en-US" sz="1800" b="1"/>
              <a:t>Tích hợp vật liệu thay đổi pha: </a:t>
            </a:r>
            <a:r>
              <a:rPr lang="vi-VN" sz="1800"/>
              <a:t>Hệ thống tích hợp một kho đệm sử dụng PCM, cho phép duy trì nhiệt độ thấp một cách hiệu quả. Thiết kế này đảm bảo hệ thống làm mát chỉ hoạt động khi cần thiết, giúp giảm đáng kể mức tiêu thụ năng lượng.</a:t>
            </a:r>
            <a:endParaRPr lang="en-US" sz="1800" b="1"/>
          </a:p>
        </p:txBody>
      </p:sp>
      <p:sp>
        <p:nvSpPr>
          <p:cNvPr id="4" name="TextBox 3">
            <a:extLst>
              <a:ext uri="{FF2B5EF4-FFF2-40B4-BE49-F238E27FC236}">
                <a16:creationId xmlns:a16="http://schemas.microsoft.com/office/drawing/2014/main" id="{4D5590F9-ED34-096D-99A3-B851DDDD9A12}"/>
              </a:ext>
            </a:extLst>
          </p:cNvPr>
          <p:cNvSpPr txBox="1"/>
          <p:nvPr/>
        </p:nvSpPr>
        <p:spPr>
          <a:xfrm>
            <a:off x="722918" y="5070299"/>
            <a:ext cx="9688288" cy="1241622"/>
          </a:xfrm>
          <a:prstGeom prst="rect">
            <a:avLst/>
          </a:prstGeom>
          <a:noFill/>
        </p:spPr>
        <p:txBody>
          <a:bodyPr wrap="square">
            <a:spAutoFit/>
          </a:bodyPr>
          <a:lstStyle/>
          <a:p>
            <a:r>
              <a:rPr lang="en-US" sz="1800" b="1">
                <a:solidFill>
                  <a:schemeClr val="accent1">
                    <a:lumMod val="50000"/>
                  </a:schemeClr>
                </a:solidFill>
              </a:rPr>
              <a:t>Tiết kiệm năng lượng: </a:t>
            </a:r>
            <a:r>
              <a:rPr lang="vi-VN" sz="1800"/>
              <a:t>Hệ thống V-Tex Multi cho thấy mức tiết kiệm năng lượng hơn 90% so với các thiết bị làm mát đồ uống mặt trước mở truyền thống và 74% so với các thiết bị làm mát cửa kính tiêu chuẩn. Sự cắt giảm đáng kể này giúp tiết kiệm chi phí đáng kể cho các nhà bán lẻ và giảm dấu chân carbon, góp phần bảo vệ môi trường.</a:t>
            </a:r>
            <a:endParaRPr lang="en-US" sz="1800" dirty="0">
              <a:solidFill>
                <a:schemeClr val="accent1">
                  <a:lumMod val="50000"/>
                </a:schemeClr>
              </a:solidFill>
            </a:endParaRPr>
          </a:p>
        </p:txBody>
      </p:sp>
      <p:sp>
        <p:nvSpPr>
          <p:cNvPr id="7" name="Title 1"/>
          <p:cNvSpPr>
            <a:spLocks noGrp="1"/>
          </p:cNvSpPr>
          <p:nvPr>
            <p:ph type="title" idx="4294967295"/>
          </p:nvPr>
        </p:nvSpPr>
        <p:spPr>
          <a:xfrm>
            <a:off x="722918" y="949306"/>
            <a:ext cx="10524067" cy="654050"/>
          </a:xfrm>
        </p:spPr>
        <p:txBody>
          <a:bodyPr>
            <a:normAutofit/>
          </a:bodyPr>
          <a:lstStyle/>
          <a:p>
            <a:pPr algn="ctr"/>
            <a:r>
              <a:rPr lang="en-US" dirty="0" err="1">
                <a:solidFill>
                  <a:schemeClr val="accent1">
                    <a:lumMod val="50000"/>
                  </a:schemeClr>
                </a:solidFill>
              </a:rPr>
              <a:t>Ví</a:t>
            </a:r>
            <a:r>
              <a:rPr lang="en-US" dirty="0">
                <a:solidFill>
                  <a:schemeClr val="accent1">
                    <a:lumMod val="50000"/>
                  </a:schemeClr>
                </a:solidFill>
              </a:rPr>
              <a:t> </a:t>
            </a:r>
            <a:r>
              <a:rPr lang="en-US" dirty="0" err="1">
                <a:solidFill>
                  <a:schemeClr val="accent1">
                    <a:lumMod val="50000"/>
                  </a:schemeClr>
                </a:solidFill>
              </a:rPr>
              <a:t>dụ</a:t>
            </a:r>
            <a:r>
              <a:rPr lang="en-US" dirty="0">
                <a:solidFill>
                  <a:schemeClr val="accent1">
                    <a:lumMod val="50000"/>
                  </a:schemeClr>
                </a:solidFill>
              </a:rPr>
              <a:t> </a:t>
            </a:r>
            <a:r>
              <a:rPr lang="en-US" dirty="0" err="1">
                <a:solidFill>
                  <a:schemeClr val="accent1">
                    <a:lumMod val="50000"/>
                  </a:schemeClr>
                </a:solidFill>
              </a:rPr>
              <a:t>về</a:t>
            </a:r>
            <a:r>
              <a:rPr lang="en-US" dirty="0">
                <a:solidFill>
                  <a:schemeClr val="accent1">
                    <a:lumMod val="50000"/>
                  </a:schemeClr>
                </a:solidFill>
              </a:rPr>
              <a:t> </a:t>
            </a:r>
            <a:r>
              <a:rPr lang="en-US" dirty="0" err="1">
                <a:solidFill>
                  <a:schemeClr val="accent1">
                    <a:lumMod val="50000"/>
                  </a:schemeClr>
                </a:solidFill>
              </a:rPr>
              <a:t>giải</a:t>
            </a:r>
            <a:r>
              <a:rPr lang="en-US" dirty="0">
                <a:solidFill>
                  <a:schemeClr val="accent1">
                    <a:lumMod val="50000"/>
                  </a:schemeClr>
                </a:solidFill>
              </a:rPr>
              <a:t> </a:t>
            </a:r>
            <a:r>
              <a:rPr lang="en-US" dirty="0" err="1">
                <a:solidFill>
                  <a:schemeClr val="accent1">
                    <a:lumMod val="50000"/>
                  </a:schemeClr>
                </a:solidFill>
              </a:rPr>
              <a:t>pháp</a:t>
            </a:r>
            <a:r>
              <a:rPr lang="en-US" dirty="0">
                <a:solidFill>
                  <a:schemeClr val="accent1">
                    <a:lumMod val="50000"/>
                  </a:schemeClr>
                </a:solidFill>
              </a:rPr>
              <a:t> </a:t>
            </a:r>
            <a:r>
              <a:rPr lang="en-US" dirty="0" err="1">
                <a:solidFill>
                  <a:schemeClr val="accent1">
                    <a:lumMod val="50000"/>
                  </a:schemeClr>
                </a:solidFill>
              </a:rPr>
              <a:t>tiết</a:t>
            </a:r>
            <a:r>
              <a:rPr lang="en-US" dirty="0">
                <a:solidFill>
                  <a:schemeClr val="accent1">
                    <a:lumMod val="50000"/>
                  </a:schemeClr>
                </a:solidFill>
              </a:rPr>
              <a:t> </a:t>
            </a:r>
            <a:r>
              <a:rPr lang="en-US" dirty="0" err="1">
                <a:solidFill>
                  <a:schemeClr val="accent1">
                    <a:lumMod val="50000"/>
                  </a:schemeClr>
                </a:solidFill>
              </a:rPr>
              <a:t>kiệm</a:t>
            </a:r>
            <a:r>
              <a:rPr lang="en-US" dirty="0">
                <a:solidFill>
                  <a:schemeClr val="accent1">
                    <a:lumMod val="50000"/>
                  </a:schemeClr>
                </a:solidFill>
              </a:rPr>
              <a:t> </a:t>
            </a:r>
            <a:r>
              <a:rPr lang="en-US" dirty="0" err="1">
                <a:solidFill>
                  <a:schemeClr val="accent1">
                    <a:lumMod val="50000"/>
                  </a:schemeClr>
                </a:solidFill>
              </a:rPr>
              <a:t>năng</a:t>
            </a:r>
            <a:r>
              <a:rPr lang="en-US" dirty="0">
                <a:solidFill>
                  <a:schemeClr val="accent1">
                    <a:lumMod val="50000"/>
                  </a:schemeClr>
                </a:solidFill>
              </a:rPr>
              <a:t> </a:t>
            </a:r>
            <a:r>
              <a:rPr lang="en-US" dirty="0" err="1">
                <a:solidFill>
                  <a:schemeClr val="accent1">
                    <a:lumMod val="50000"/>
                  </a:schemeClr>
                </a:solidFill>
              </a:rPr>
              <a:t>lượng</a:t>
            </a:r>
            <a:r>
              <a:rPr lang="en-US" dirty="0">
                <a:solidFill>
                  <a:schemeClr val="accent1">
                    <a:lumMod val="50000"/>
                  </a:schemeClr>
                </a:solidFill>
              </a:rPr>
              <a:t> </a:t>
            </a:r>
            <a:r>
              <a:rPr lang="en-US" dirty="0" err="1">
                <a:solidFill>
                  <a:schemeClr val="accent1">
                    <a:lumMod val="50000"/>
                  </a:schemeClr>
                </a:solidFill>
              </a:rPr>
              <a:t>ngành</a:t>
            </a:r>
            <a:r>
              <a:rPr lang="en-US" dirty="0">
                <a:solidFill>
                  <a:schemeClr val="accent1">
                    <a:lumMod val="50000"/>
                  </a:schemeClr>
                </a:solidFill>
              </a:rPr>
              <a:t> </a:t>
            </a:r>
            <a:r>
              <a:rPr lang="en-US" dirty="0" err="1">
                <a:solidFill>
                  <a:schemeClr val="accent1">
                    <a:lumMod val="50000"/>
                  </a:schemeClr>
                </a:solidFill>
              </a:rPr>
              <a:t>đồ</a:t>
            </a:r>
            <a:r>
              <a:rPr lang="en-US" dirty="0">
                <a:solidFill>
                  <a:schemeClr val="accent1">
                    <a:lumMod val="50000"/>
                  </a:schemeClr>
                </a:solidFill>
              </a:rPr>
              <a:t> </a:t>
            </a:r>
            <a:r>
              <a:rPr lang="en-US" dirty="0" err="1">
                <a:solidFill>
                  <a:schemeClr val="accent1">
                    <a:lumMod val="50000"/>
                  </a:schemeClr>
                </a:solidFill>
              </a:rPr>
              <a:t>uống</a:t>
            </a:r>
            <a:r>
              <a:rPr lang="en-US" dirty="0">
                <a:solidFill>
                  <a:schemeClr val="accent1">
                    <a:lumMod val="50000"/>
                  </a:schemeClr>
                </a:solidFill>
              </a:rPr>
              <a:t> </a:t>
            </a:r>
            <a:r>
              <a:rPr lang="en-US" dirty="0" err="1">
                <a:solidFill>
                  <a:schemeClr val="accent1">
                    <a:lumMod val="50000"/>
                  </a:schemeClr>
                </a:solidFill>
              </a:rPr>
              <a:t>trên</a:t>
            </a:r>
            <a:r>
              <a:rPr lang="en-US" dirty="0">
                <a:solidFill>
                  <a:schemeClr val="accent1">
                    <a:lumMod val="50000"/>
                  </a:schemeClr>
                </a:solidFill>
              </a:rPr>
              <a:t> </a:t>
            </a:r>
            <a:r>
              <a:rPr lang="en-US" dirty="0" err="1">
                <a:solidFill>
                  <a:schemeClr val="accent1">
                    <a:lumMod val="50000"/>
                  </a:schemeClr>
                </a:solidFill>
              </a:rPr>
              <a:t>thế</a:t>
            </a:r>
            <a:r>
              <a:rPr lang="en-US" dirty="0">
                <a:solidFill>
                  <a:schemeClr val="accent1">
                    <a:lumMod val="50000"/>
                  </a:schemeClr>
                </a:solidFill>
              </a:rPr>
              <a:t> </a:t>
            </a:r>
            <a:r>
              <a:rPr lang="en-US" dirty="0" err="1">
                <a:solidFill>
                  <a:schemeClr val="accent1">
                    <a:lumMod val="50000"/>
                  </a:schemeClr>
                </a:solidFill>
              </a:rPr>
              <a:t>giới</a:t>
            </a:r>
            <a:endParaRPr lang="en-US" dirty="0">
              <a:solidFill>
                <a:schemeClr val="accent1">
                  <a:lumMod val="50000"/>
                </a:schemeClr>
              </a:solidFill>
            </a:endParaRPr>
          </a:p>
        </p:txBody>
      </p:sp>
    </p:spTree>
    <p:extLst>
      <p:ext uri="{BB962C8B-B14F-4D97-AF65-F5344CB8AC3E}">
        <p14:creationId xmlns:p14="http://schemas.microsoft.com/office/powerpoint/2010/main" val="191964497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6706E-FE5A-4367-6EA3-60BF14BB2F50}"/>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1B641FF7-D1AC-A415-E6EC-D9E461DA4A9C}"/>
              </a:ext>
            </a:extLst>
          </p:cNvPr>
          <p:cNvSpPr>
            <a:spLocks noGrp="1"/>
          </p:cNvSpPr>
          <p:nvPr>
            <p:ph type="title" idx="4294967295"/>
          </p:nvPr>
        </p:nvSpPr>
        <p:spPr>
          <a:xfrm>
            <a:off x="722918" y="925322"/>
            <a:ext cx="10524067" cy="654050"/>
          </a:xfrm>
        </p:spPr>
        <p:txBody>
          <a:bodyPr>
            <a:normAutofit/>
          </a:bodyPr>
          <a:lstStyle/>
          <a:p>
            <a:pPr algn="ctr"/>
            <a:r>
              <a:rPr lang="en-US" dirty="0" err="1">
                <a:solidFill>
                  <a:schemeClr val="accent1">
                    <a:lumMod val="50000"/>
                  </a:schemeClr>
                </a:solidFill>
              </a:rPr>
              <a:t>Câu</a:t>
            </a:r>
            <a:r>
              <a:rPr lang="en-US" dirty="0">
                <a:solidFill>
                  <a:schemeClr val="accent1">
                    <a:lumMod val="50000"/>
                  </a:schemeClr>
                </a:solidFill>
              </a:rPr>
              <a:t> </a:t>
            </a:r>
            <a:r>
              <a:rPr lang="en-US" dirty="0" err="1">
                <a:solidFill>
                  <a:schemeClr val="accent1">
                    <a:lumMod val="50000"/>
                  </a:schemeClr>
                </a:solidFill>
              </a:rPr>
              <a:t>hỏi</a:t>
            </a:r>
            <a:endParaRPr lang="en-US" dirty="0">
              <a:solidFill>
                <a:schemeClr val="accent1">
                  <a:lumMod val="50000"/>
                </a:schemeClr>
              </a:solidFill>
            </a:endParaRPr>
          </a:p>
        </p:txBody>
      </p:sp>
      <p:sp>
        <p:nvSpPr>
          <p:cNvPr id="10" name="Rectangle 4">
            <a:extLst>
              <a:ext uri="{FF2B5EF4-FFF2-40B4-BE49-F238E27FC236}">
                <a16:creationId xmlns:a16="http://schemas.microsoft.com/office/drawing/2014/main" id="{074E6E1C-011C-7379-6DD7-6C9D910FE52F}"/>
              </a:ext>
            </a:extLst>
          </p:cNvPr>
          <p:cNvSpPr>
            <a:spLocks noChangeArrowheads="1"/>
          </p:cNvSpPr>
          <p:nvPr/>
        </p:nvSpPr>
        <p:spPr bwMode="auto">
          <a:xfrm>
            <a:off x="1055388" y="1579372"/>
            <a:ext cx="10191597" cy="2534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tabLst/>
            </a:pPr>
            <a:r>
              <a:rPr kumimoji="0" lang="en-US" altLang="en-US" sz="1800" i="0" u="none" strike="noStrike" cap="none" normalizeH="0" baseline="0">
                <a:ln>
                  <a:noFill/>
                </a:ln>
                <a:solidFill>
                  <a:schemeClr val="tx1"/>
                </a:solidFill>
                <a:effectLst/>
                <a:latin typeface="Arial" panose="020B0604020202020204" pitchFamily="34" charset="0"/>
              </a:rPr>
              <a:t>1. Những công nghệ và thiết bị nào trong quy trình sản xuất đồ uống gây lãng phí năng lượng đáng kể?</a:t>
            </a:r>
          </a:p>
          <a:p>
            <a:pPr marL="0" marR="0" lvl="0" indent="0" algn="l" defTabSz="914400" rtl="0" eaLnBrk="0" fontAlgn="base" latinLnBrk="0" hangingPunct="0">
              <a:lnSpc>
                <a:spcPct val="150000"/>
              </a:lnSpc>
              <a:spcBef>
                <a:spcPct val="0"/>
              </a:spcBef>
              <a:spcAft>
                <a:spcPct val="0"/>
              </a:spcAft>
              <a:buClrTx/>
              <a:buSzTx/>
              <a:tabLst/>
            </a:pPr>
            <a:r>
              <a:rPr kumimoji="0" lang="en-US" altLang="en-US" sz="1800" i="0" u="none" strike="noStrike" cap="none" normalizeH="0" baseline="0">
                <a:ln>
                  <a:noFill/>
                </a:ln>
                <a:solidFill>
                  <a:schemeClr val="tx1"/>
                </a:solidFill>
                <a:effectLst/>
                <a:latin typeface="Arial" panose="020B0604020202020204" pitchFamily="34" charset="0"/>
              </a:rPr>
              <a:t>2. Mức độ triển khai các giải pháp tiết kiệm năng lượng và thực hành quản lý năng lượng trong các nhà máy sản xuất đồ uống hiện nay như thế nào?</a:t>
            </a:r>
          </a:p>
          <a:p>
            <a:pPr marL="0" marR="0" lvl="0" indent="0" algn="l" defTabSz="914400" rtl="0" eaLnBrk="0" fontAlgn="base" latinLnBrk="0" hangingPunct="0">
              <a:lnSpc>
                <a:spcPct val="150000"/>
              </a:lnSpc>
              <a:spcBef>
                <a:spcPct val="0"/>
              </a:spcBef>
              <a:spcAft>
                <a:spcPct val="0"/>
              </a:spcAft>
              <a:buClrTx/>
              <a:buSzTx/>
              <a:tabLst/>
            </a:pPr>
            <a:r>
              <a:rPr kumimoji="0" lang="en-US" altLang="en-US" sz="1800" i="0" u="none" strike="noStrike" cap="none" normalizeH="0" baseline="0">
                <a:ln>
                  <a:noFill/>
                </a:ln>
                <a:solidFill>
                  <a:schemeClr val="tx1"/>
                </a:solidFill>
                <a:effectLst/>
                <a:latin typeface="Arial" panose="020B0604020202020204" pitchFamily="34" charset="0"/>
              </a:rPr>
              <a:t>3. Những rào cản và thách thức chính trong việc nâng cao hiệu quả năng lượng trong ngành công nghiệp đồ uống là gì?</a:t>
            </a:r>
          </a:p>
        </p:txBody>
      </p:sp>
    </p:spTree>
    <p:extLst>
      <p:ext uri="{BB962C8B-B14F-4D97-AF65-F5344CB8AC3E}">
        <p14:creationId xmlns:p14="http://schemas.microsoft.com/office/powerpoint/2010/main" val="256170165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56598"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a:solidFill>
                  <a:schemeClr val="accent1">
                    <a:lumMod val="50000"/>
                  </a:schemeClr>
                </a:solidFill>
              </a:rPr>
              <a:t>TRÂN TRỌNG CẢM ƠN!</a:t>
            </a:r>
            <a:endParaRPr lang="en-US" sz="4800" b="1" dirty="0">
              <a:solidFill>
                <a:schemeClr val="accent1">
                  <a:lumMod val="50000"/>
                </a:schemeClr>
              </a:solidFill>
            </a:endParaRPr>
          </a:p>
        </p:txBody>
      </p:sp>
    </p:spTree>
    <p:extLst>
      <p:ext uri="{BB962C8B-B14F-4D97-AF65-F5344CB8AC3E}">
        <p14:creationId xmlns:p14="http://schemas.microsoft.com/office/powerpoint/2010/main" val="26109323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7E83CC39-FCA1-14BA-0123-72DEE44D4F1D}"/>
            </a:ext>
          </a:extLst>
        </p:cNvPr>
        <p:cNvGrpSpPr/>
        <p:nvPr/>
      </p:nvGrpSpPr>
      <p:grpSpPr>
        <a:xfrm>
          <a:off x="0" y="0"/>
          <a:ext cx="0" cy="0"/>
          <a:chOff x="0" y="0"/>
          <a:chExt cx="0" cy="0"/>
        </a:xfrm>
      </p:grpSpPr>
      <p:sp>
        <p:nvSpPr>
          <p:cNvPr id="6" name="Google Shape;46;p15">
            <a:extLst>
              <a:ext uri="{FF2B5EF4-FFF2-40B4-BE49-F238E27FC236}">
                <a16:creationId xmlns:a16="http://schemas.microsoft.com/office/drawing/2014/main" id="{EB83FA9B-0000-432E-DDC6-E30537C52D51}"/>
              </a:ext>
            </a:extLst>
          </p:cNvPr>
          <p:cNvSpPr txBox="1">
            <a:spLocks/>
          </p:cNvSpPr>
          <p:nvPr/>
        </p:nvSpPr>
        <p:spPr>
          <a:xfrm>
            <a:off x="1099577" y="906920"/>
            <a:ext cx="9434928" cy="782448"/>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000" b="1" dirty="0">
                <a:solidFill>
                  <a:schemeClr val="accent1">
                    <a:lumMod val="50000"/>
                  </a:schemeClr>
                </a:solidFill>
                <a:latin typeface="+mn-lt"/>
              </a:rPr>
              <a:t>Thảo </a:t>
            </a:r>
            <a:r>
              <a:rPr lang="en-US" sz="4000" b="1" dirty="0" err="1">
                <a:solidFill>
                  <a:schemeClr val="accent1">
                    <a:lumMod val="50000"/>
                  </a:schemeClr>
                </a:solidFill>
                <a:latin typeface="+mn-lt"/>
              </a:rPr>
              <a:t>luận</a:t>
            </a:r>
            <a:endParaRPr lang="vi-VN" sz="4000" b="1" dirty="0">
              <a:solidFill>
                <a:schemeClr val="accent1">
                  <a:lumMod val="50000"/>
                </a:schemeClr>
              </a:solidFill>
              <a:latin typeface="+mn-lt"/>
            </a:endParaRPr>
          </a:p>
        </p:txBody>
      </p:sp>
      <p:sp>
        <p:nvSpPr>
          <p:cNvPr id="3" name="Title 2">
            <a:extLst>
              <a:ext uri="{FF2B5EF4-FFF2-40B4-BE49-F238E27FC236}">
                <a16:creationId xmlns:a16="http://schemas.microsoft.com/office/drawing/2014/main" id="{38C843D4-9B78-6DB4-DD99-4DC7D3D2D812}"/>
              </a:ext>
            </a:extLst>
          </p:cNvPr>
          <p:cNvSpPr>
            <a:spLocks noGrp="1"/>
          </p:cNvSpPr>
          <p:nvPr>
            <p:ph type="title" idx="4294967295"/>
          </p:nvPr>
        </p:nvSpPr>
        <p:spPr>
          <a:xfrm>
            <a:off x="653667" y="1037732"/>
            <a:ext cx="11538333" cy="5454400"/>
          </a:xfrm>
        </p:spPr>
        <p:txBody>
          <a:bodyPr>
            <a:normAutofit/>
          </a:bodyPr>
          <a:lstStyle/>
          <a:p>
            <a:pPr marL="514350" indent="-514350">
              <a:lnSpc>
                <a:spcPct val="150000"/>
              </a:lnSpc>
            </a:pPr>
            <a:r>
              <a:rPr lang="en-US" sz="2800" b="1">
                <a:solidFill>
                  <a:schemeClr val="accent1">
                    <a:lumMod val="50000"/>
                  </a:schemeClr>
                </a:solidFill>
                <a:latin typeface="Arial" panose="020B0604020202020204" pitchFamily="34" charset="0"/>
              </a:rPr>
              <a:t>I. </a:t>
            </a:r>
            <a:r>
              <a:rPr lang="en-US" sz="2800"/>
              <a:t>Chia lớp thành 4 nhóm: </a:t>
            </a:r>
            <a:br>
              <a:rPr lang="en-US" sz="2800"/>
            </a:br>
            <a:r>
              <a:rPr lang="en-US" sz="2800"/>
              <a:t>Thời gian thảo luận: 15 phút</a:t>
            </a:r>
            <a:br>
              <a:rPr lang="en-US" sz="2800"/>
            </a:br>
            <a:r>
              <a:rPr lang="en-US" sz="2800"/>
              <a:t>- Theo bạn ngành nào sử dụng nhiều năng lượng nhất tại Việt Nam?</a:t>
            </a:r>
            <a:br>
              <a:rPr lang="en-US" sz="2800"/>
            </a:br>
            <a:r>
              <a:rPr lang="en-US" sz="2800"/>
              <a:t>- Xác định người được chỉ định người quản lý năng lượng trong ngành đồ uống?</a:t>
            </a:r>
            <a:br>
              <a:rPr lang="en-US" sz="2800"/>
            </a:br>
            <a:r>
              <a:rPr lang="en-US" sz="2800"/>
              <a:t>- Công ty của bạn chủ yếu sử dụng nguồn năng lượng nào?</a:t>
            </a:r>
            <a:br>
              <a:rPr lang="en-US" sz="2800"/>
            </a:br>
            <a:r>
              <a:rPr lang="en-US" sz="2800"/>
              <a:t>- Tiềm năng của tiết kiệm năng lượng trong công ty của bạn là gì?</a:t>
            </a:r>
            <a:endParaRPr lang="en-US"/>
          </a:p>
        </p:txBody>
      </p:sp>
    </p:spTree>
    <p:extLst>
      <p:ext uri="{BB962C8B-B14F-4D97-AF65-F5344CB8AC3E}">
        <p14:creationId xmlns:p14="http://schemas.microsoft.com/office/powerpoint/2010/main" val="681751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idx="4294967295"/>
          </p:nvPr>
        </p:nvSpPr>
        <p:spPr>
          <a:xfrm>
            <a:off x="518160" y="959149"/>
            <a:ext cx="10972800" cy="701433"/>
          </a:xfrm>
        </p:spPr>
        <p:txBody>
          <a:bodyPr>
            <a:normAutofit/>
          </a:bodyPr>
          <a:lstStyle/>
          <a:p>
            <a:pPr algn="ctr"/>
            <a:r>
              <a:rPr lang="vi-VN" sz="3200" dirty="0">
                <a:solidFill>
                  <a:schemeClr val="accent1">
                    <a:lumMod val="50000"/>
                  </a:schemeClr>
                </a:solidFill>
                <a:latin typeface="Arial" panose="020B0604020202020204" pitchFamily="34" charset="0"/>
              </a:rPr>
              <a:t>Đặc điểm tiêu thụ NL trong công nghiệp ở VN</a:t>
            </a:r>
            <a:endParaRPr lang="en-US" sz="3200"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4294967295"/>
          </p:nvPr>
        </p:nvSpPr>
        <p:spPr>
          <a:xfrm>
            <a:off x="415600" y="1805148"/>
            <a:ext cx="11360800" cy="5052852"/>
          </a:xfrm>
        </p:spPr>
        <p:txBody>
          <a:bodyPr>
            <a:normAutofit/>
          </a:bodyPr>
          <a:lstStyle/>
          <a:p>
            <a:pPr>
              <a:lnSpc>
                <a:spcPct val="150000"/>
              </a:lnSpc>
              <a:buFont typeface="Wingdings" pitchFamily="2" charset="2"/>
              <a:buChar char="v"/>
            </a:pPr>
            <a:r>
              <a:rPr lang="vi-VN" sz="1800" dirty="0"/>
              <a:t>Công nghiệp là </a:t>
            </a:r>
            <a:r>
              <a:rPr lang="en-US" sz="1800" dirty="0" err="1"/>
              <a:t>lĩnh</a:t>
            </a:r>
            <a:r>
              <a:rPr lang="en-US" sz="1800" dirty="0"/>
              <a:t> </a:t>
            </a:r>
            <a:r>
              <a:rPr lang="en-US" sz="1800" dirty="0" err="1"/>
              <a:t>vực</a:t>
            </a:r>
            <a:r>
              <a:rPr lang="vi-VN" sz="1800" dirty="0"/>
              <a:t> tiêu thụ Năng lượng hàng đầu ở Việt Nam tính theo tiêu thụ điện và tiêu thụ năng lượng cuối cùng</a:t>
            </a:r>
          </a:p>
          <a:p>
            <a:pPr>
              <a:lnSpc>
                <a:spcPct val="150000"/>
              </a:lnSpc>
              <a:buFont typeface="Wingdings" pitchFamily="2" charset="2"/>
              <a:buChar char="v"/>
            </a:pPr>
            <a:r>
              <a:rPr lang="vi-VN" sz="1800" dirty="0"/>
              <a:t>Việt Nam hiện có 3068 cơ sở sử dụng năng lượng trọng điểm (tăng từ 2496 cơ sở từ năm 2017) tiêu thụ năng </a:t>
            </a:r>
            <a:r>
              <a:rPr lang="vi-VN" sz="1800"/>
              <a:t>lượng 51</a:t>
            </a:r>
            <a:r>
              <a:rPr lang="en-US" sz="1800"/>
              <a:t>.</a:t>
            </a:r>
            <a:r>
              <a:rPr lang="vi-VN" sz="1800"/>
              <a:t>393</a:t>
            </a:r>
            <a:r>
              <a:rPr lang="en-US" sz="1800"/>
              <a:t>.</a:t>
            </a:r>
            <a:r>
              <a:rPr lang="vi-VN" sz="1800"/>
              <a:t>648 </a:t>
            </a:r>
            <a:r>
              <a:rPr lang="vi-VN" sz="1800" dirty="0"/>
              <a:t>TOE trong đó cơ sở tiêu thụ Năng lượng trọng điểm thuộc mảng công nghiệp chiếm phần lớn là 2599 cơ sở tiêu </a:t>
            </a:r>
            <a:r>
              <a:rPr lang="vi-VN" sz="1800"/>
              <a:t>thụ 50</a:t>
            </a:r>
            <a:r>
              <a:rPr lang="en-US" sz="1800"/>
              <a:t>.</a:t>
            </a:r>
            <a:r>
              <a:rPr lang="vi-VN" sz="1800"/>
              <a:t>570</a:t>
            </a:r>
            <a:r>
              <a:rPr lang="en-US" sz="1800"/>
              <a:t>.</a:t>
            </a:r>
            <a:r>
              <a:rPr lang="vi-VN" sz="1800"/>
              <a:t>115 </a:t>
            </a:r>
            <a:r>
              <a:rPr lang="vi-VN" sz="1800" dirty="0"/>
              <a:t>TOE. Công nghiệp Việt Nam có ưu thế lớn về tiết kiệm năng lượng</a:t>
            </a:r>
          </a:p>
          <a:p>
            <a:pPr>
              <a:lnSpc>
                <a:spcPct val="150000"/>
              </a:lnSpc>
              <a:buFont typeface="Wingdings" pitchFamily="2" charset="2"/>
              <a:buChar char="v"/>
            </a:pPr>
            <a:r>
              <a:rPr lang="vi-VN" sz="1800" dirty="0"/>
              <a:t>Đến năm 2025, Việt Nam </a:t>
            </a:r>
            <a:r>
              <a:rPr lang="en-US" sz="1800" dirty="0" err="1"/>
              <a:t>yêu</a:t>
            </a:r>
            <a:r>
              <a:rPr lang="en-US" sz="1800" dirty="0"/>
              <a:t> </a:t>
            </a:r>
            <a:r>
              <a:rPr lang="en-US" sz="1800" dirty="0" err="1"/>
              <a:t>cầu</a:t>
            </a:r>
            <a:r>
              <a:rPr lang="vi-VN" sz="1800" dirty="0"/>
              <a:t> 100% doanh nghiệp trọng điểm phải áp dụng hệ thống quản lý năng lượng theo quy định theo quyết định 280/Q Đ TTG </a:t>
            </a:r>
            <a:r>
              <a:rPr lang="vi-VN" sz="1800"/>
              <a:t>của </a:t>
            </a:r>
            <a:r>
              <a:rPr lang="en-US" sz="1800"/>
              <a:t>T</a:t>
            </a:r>
            <a:r>
              <a:rPr lang="vi-VN" sz="1800"/>
              <a:t>hủ </a:t>
            </a:r>
            <a:r>
              <a:rPr lang="en-US" sz="1800" dirty="0"/>
              <a:t>T</a:t>
            </a:r>
            <a:r>
              <a:rPr lang="vi-VN" sz="1800"/>
              <a:t>ướng </a:t>
            </a:r>
            <a:r>
              <a:rPr lang="en-US" sz="1800" dirty="0"/>
              <a:t>C</a:t>
            </a:r>
            <a:r>
              <a:rPr lang="vi-VN" sz="1800"/>
              <a:t>hính </a:t>
            </a:r>
            <a:r>
              <a:rPr lang="en-US" sz="1800" dirty="0"/>
              <a:t>P</a:t>
            </a:r>
            <a:r>
              <a:rPr lang="vi-VN" sz="1800"/>
              <a:t>hủ </a:t>
            </a:r>
            <a:r>
              <a:rPr lang="vi-VN" sz="1800" dirty="0"/>
              <a:t>về phê duyệt chương trình Quốc gia về sử dụng NLTKHQ giai đoạn 2019 – 2030.</a:t>
            </a:r>
          </a:p>
          <a:p>
            <a:pPr>
              <a:lnSpc>
                <a:spcPct val="150000"/>
              </a:lnSpc>
              <a:buFont typeface="Wingdings" pitchFamily="2" charset="2"/>
              <a:buChar char="v"/>
            </a:pPr>
            <a:r>
              <a:rPr lang="vi-VN" sz="1800" dirty="0"/>
              <a:t>Việc áp dụng hệ thống Quản lý Năng lượng ở Việt Nam còn rất thiếu và yếu. Nhiều doanh nghiệp chỉ thực hiện để đáp ứng khuôn khổ về luật. </a:t>
            </a:r>
          </a:p>
          <a:p>
            <a:pPr>
              <a:lnSpc>
                <a:spcPct val="150000"/>
              </a:lnSpc>
              <a:buFont typeface="Wingdings" pitchFamily="2" charset="2"/>
              <a:buChar char="v"/>
            </a:pPr>
            <a:endParaRPr lang="vi-VN" sz="1800" dirty="0"/>
          </a:p>
          <a:p>
            <a:pPr>
              <a:lnSpc>
                <a:spcPct val="150000"/>
              </a:lnSpc>
              <a:buFont typeface="Wingdings" pitchFamily="2" charset="2"/>
              <a:buChar char="v"/>
            </a:pPr>
            <a:endParaRPr lang="en-US" sz="1800" dirty="0"/>
          </a:p>
        </p:txBody>
      </p:sp>
    </p:spTree>
    <p:extLst>
      <p:ext uri="{BB962C8B-B14F-4D97-AF65-F5344CB8AC3E}">
        <p14:creationId xmlns:p14="http://schemas.microsoft.com/office/powerpoint/2010/main" val="2821581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idx="4294967295"/>
          </p:nvPr>
        </p:nvSpPr>
        <p:spPr>
          <a:xfrm>
            <a:off x="281815" y="851980"/>
            <a:ext cx="11420020" cy="654050"/>
          </a:xfrm>
        </p:spPr>
        <p:txBody>
          <a:bodyPr>
            <a:noAutofit/>
          </a:bodyPr>
          <a:lstStyle/>
          <a:p>
            <a:pPr algn="ctr"/>
            <a:r>
              <a:rPr lang="vi-VN" dirty="0">
                <a:solidFill>
                  <a:schemeClr val="accent1">
                    <a:lumMod val="50000"/>
                  </a:schemeClr>
                </a:solidFill>
                <a:latin typeface="+mn-lt"/>
              </a:rPr>
              <a:t>Cơ sở sử dụng năng lượng trọng điểm</a:t>
            </a:r>
            <a:endParaRPr lang="en-US"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2"/>
          <a:stretch>
            <a:fillRect/>
          </a:stretch>
        </p:blipFill>
        <p:spPr>
          <a:xfrm>
            <a:off x="1214867" y="163760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823319" y="6400550"/>
            <a:ext cx="8017789" cy="584775"/>
          </a:xfrm>
          <a:prstGeom prst="rect">
            <a:avLst/>
          </a:prstGeom>
          <a:noFill/>
        </p:spPr>
        <p:txBody>
          <a:bodyPr wrap="square">
            <a:spAutoFit/>
          </a:bodyPr>
          <a:lstStyle/>
          <a:p>
            <a:r>
              <a:rPr lang="vi-VN" sz="1600" b="1" dirty="0">
                <a:solidFill>
                  <a:srgbClr val="0070C0"/>
                </a:solidFill>
                <a:latin typeface="+mn-lt"/>
              </a:rPr>
              <a:t>Số lượng CSSD NLTD và năng lượng tiêu thụ tương ứng, giai đoạn 2017-2021</a:t>
            </a:r>
          </a:p>
          <a:p>
            <a:pPr algn="ctr"/>
            <a:r>
              <a:rPr lang="vi-VN" sz="1600" i="1" dirty="0">
                <a:latin typeface="+mn-lt"/>
              </a:rPr>
              <a:t>(Nguồn: Tổng hợp từ Danh sách CSSD NLTĐ)</a:t>
            </a:r>
            <a:r>
              <a:rPr lang="vi-VN" sz="1600" dirty="0">
                <a:latin typeface="+mn-lt"/>
              </a:rPr>
              <a:t> </a:t>
            </a:r>
            <a:endParaRPr lang="en-US" sz="1600" dirty="0">
              <a:latin typeface="+mn-lt"/>
            </a:endParaRPr>
          </a:p>
        </p:txBody>
      </p:sp>
    </p:spTree>
    <p:extLst>
      <p:ext uri="{BB962C8B-B14F-4D97-AF65-F5344CB8AC3E}">
        <p14:creationId xmlns:p14="http://schemas.microsoft.com/office/powerpoint/2010/main" val="184677563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idx="4294967295"/>
          </p:nvPr>
        </p:nvSpPr>
        <p:spPr>
          <a:xfrm>
            <a:off x="0" y="940023"/>
            <a:ext cx="12191999" cy="959324"/>
          </a:xfrm>
        </p:spPr>
        <p:txBody>
          <a:bodyPr>
            <a:noAutofit/>
          </a:bodyPr>
          <a:lstStyle/>
          <a:p>
            <a:pPr algn="ctr"/>
            <a:r>
              <a:rPr lang="vi-VN" dirty="0">
                <a:solidFill>
                  <a:schemeClr val="accent1">
                    <a:lumMod val="50000"/>
                  </a:schemeClr>
                </a:solidFill>
                <a:latin typeface="Arial" panose="020B0604020202020204" pitchFamily="34" charset="0"/>
              </a:rPr>
              <a:t>Mục tiêu TKNL cho các </a:t>
            </a:r>
            <a:r>
              <a:rPr lang="vi-VN">
                <a:solidFill>
                  <a:schemeClr val="accent1">
                    <a:lumMod val="50000"/>
                  </a:schemeClr>
                </a:solidFill>
                <a:latin typeface="Arial" panose="020B0604020202020204" pitchFamily="34" charset="0"/>
              </a:rPr>
              <a:t>ngành </a:t>
            </a:r>
            <a:r>
              <a:rPr lang="en-US">
                <a:solidFill>
                  <a:schemeClr val="accent1">
                    <a:lumMod val="50000"/>
                  </a:schemeClr>
                </a:solidFill>
                <a:latin typeface="Arial" panose="020B0604020202020204" pitchFamily="34" charset="0"/>
              </a:rPr>
              <a:t>c</a:t>
            </a:r>
            <a:r>
              <a:rPr lang="vi-VN">
                <a:solidFill>
                  <a:schemeClr val="accent1">
                    <a:lumMod val="50000"/>
                  </a:schemeClr>
                </a:solidFill>
                <a:latin typeface="Arial" panose="020B0604020202020204" pitchFamily="34" charset="0"/>
              </a:rPr>
              <a:t>ông </a:t>
            </a:r>
            <a:r>
              <a:rPr lang="vi-VN" dirty="0">
                <a:solidFill>
                  <a:schemeClr val="accent1">
                    <a:lumMod val="50000"/>
                  </a:schemeClr>
                </a:solidFill>
                <a:latin typeface="Arial" panose="020B0604020202020204" pitchFamily="34" charset="0"/>
              </a:rPr>
              <a:t>nghiệp Việt Nam đến năm 2030</a:t>
            </a:r>
            <a:endParaRPr lang="en-US" dirty="0">
              <a:solidFill>
                <a:schemeClr val="accent1">
                  <a:lumMod val="50000"/>
                </a:schemeClr>
              </a:solidFill>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658855692"/>
              </p:ext>
            </p:extLst>
          </p:nvPr>
        </p:nvGraphicFramePr>
        <p:xfrm>
          <a:off x="661851" y="2128903"/>
          <a:ext cx="10859590" cy="4363384"/>
        </p:xfrm>
        <a:graphic>
          <a:graphicData uri="http://schemas.openxmlformats.org/drawingml/2006/table">
            <a:tbl>
              <a:tblPr/>
              <a:tblGrid>
                <a:gridCol w="5099515">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u="none" strike="noStrike" dirty="0" err="1">
                          <a:effectLst/>
                        </a:rPr>
                        <a:t>Các</a:t>
                      </a:r>
                      <a:r>
                        <a:rPr lang="en-US" sz="1800" u="none" strike="noStrike" dirty="0">
                          <a:effectLst/>
                        </a:rPr>
                        <a:t> </a:t>
                      </a:r>
                      <a:r>
                        <a:rPr lang="en-US" sz="1800" u="none" strike="noStrike" dirty="0" err="1">
                          <a:effectLst/>
                        </a:rPr>
                        <a:t>ngành</a:t>
                      </a:r>
                      <a:r>
                        <a:rPr lang="en-US" sz="1800" u="none" strike="noStrike" dirty="0">
                          <a:effectLst/>
                        </a:rPr>
                        <a:t> </a:t>
                      </a:r>
                      <a:r>
                        <a:rPr lang="en-US" sz="1800" u="none" strike="noStrike" dirty="0" err="1">
                          <a:effectLst/>
                        </a:rPr>
                        <a:t>công</a:t>
                      </a:r>
                      <a:r>
                        <a:rPr lang="en-US" sz="1800" u="none" strike="noStrike" dirty="0">
                          <a:effectLst/>
                        </a:rPr>
                        <a:t> </a:t>
                      </a:r>
                      <a:r>
                        <a:rPr lang="en-US" sz="1800" u="none" strike="noStrike" dirty="0" err="1">
                          <a:effectLst/>
                        </a:rPr>
                        <a:t>nghiệp</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thép</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hóa</a:t>
                      </a:r>
                      <a:r>
                        <a:rPr lang="en-US" sz="1800" u="none" strike="noStrike" dirty="0">
                          <a:effectLst/>
                        </a:rPr>
                        <a:t> </a:t>
                      </a:r>
                      <a:r>
                        <a:rPr lang="en-US" sz="1800" u="none" strike="noStrike" dirty="0" err="1">
                          <a:effectLst/>
                        </a:rPr>
                        <a:t>chất</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sản</a:t>
                      </a:r>
                      <a:r>
                        <a:rPr lang="en-US" sz="1800" u="none" strike="noStrike" dirty="0">
                          <a:effectLst/>
                        </a:rPr>
                        <a:t> </a:t>
                      </a:r>
                      <a:r>
                        <a:rPr lang="en-US" sz="1800" u="none" strike="noStrike" dirty="0" err="1">
                          <a:effectLst/>
                        </a:rPr>
                        <a:t>xuất</a:t>
                      </a:r>
                      <a:r>
                        <a:rPr lang="en-US" sz="1800" u="none" strike="noStrike" dirty="0">
                          <a:effectLst/>
                        </a:rPr>
                        <a:t> </a:t>
                      </a:r>
                      <a:r>
                        <a:rPr lang="en-US" sz="1800" u="none" strike="noStrike" dirty="0" err="1">
                          <a:effectLst/>
                        </a:rPr>
                        <a:t>nhựa</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Xi </a:t>
                      </a:r>
                      <a:r>
                        <a:rPr lang="en-US" sz="1800" u="none" strike="noStrike" dirty="0" err="1">
                          <a:effectLst/>
                        </a:rPr>
                        <a:t>măng</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u="none" strike="noStrike" dirty="0" err="1">
                          <a:effectLst/>
                        </a:rPr>
                        <a:t>Dệt</a:t>
                      </a:r>
                      <a:r>
                        <a:rPr lang="en-US" sz="1800" u="none" strike="noStrike" dirty="0">
                          <a:effectLst/>
                        </a:rPr>
                        <a:t> may</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vi-VN" sz="1800" u="none" strike="noStrike" dirty="0">
                          <a:effectLst/>
                        </a:rPr>
                        <a:t>Rượu bia nước giải khát (%)</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err="1">
                          <a:effectLst/>
                        </a:rPr>
                        <a:t>Giấy</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75722209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idx="4294967295"/>
          </p:nvPr>
        </p:nvSpPr>
        <p:spPr>
          <a:xfrm>
            <a:off x="609600" y="928294"/>
            <a:ext cx="10972800" cy="664804"/>
          </a:xfrm>
        </p:spPr>
        <p:txBody>
          <a:bodyPr>
            <a:noAutofit/>
          </a:bodyPr>
          <a:lstStyle/>
          <a:p>
            <a:pPr algn="ctr"/>
            <a:r>
              <a:rPr lang="en-US" dirty="0">
                <a:solidFill>
                  <a:schemeClr val="accent1">
                    <a:lumMod val="50000"/>
                  </a:schemeClr>
                </a:solidFill>
                <a:latin typeface="+mn-lt"/>
              </a:rPr>
              <a:t>THỰC</a:t>
            </a:r>
            <a:r>
              <a:rPr lang="vi-VN" dirty="0">
                <a:solidFill>
                  <a:schemeClr val="accent1">
                    <a:lumMod val="50000"/>
                  </a:schemeClr>
                </a:solidFill>
                <a:latin typeface="+mn-lt"/>
              </a:rPr>
              <a:t> TRẠNG SỬ DỤNG NĂNG LƯỢNG TẠI V</a:t>
            </a:r>
            <a:r>
              <a:rPr lang="en-US" dirty="0">
                <a:solidFill>
                  <a:schemeClr val="accent1">
                    <a:lumMod val="50000"/>
                  </a:schemeClr>
                </a:solidFill>
                <a:latin typeface="+mn-lt"/>
              </a:rPr>
              <a:t>I</a:t>
            </a:r>
            <a:r>
              <a:rPr lang="vi-VN" dirty="0">
                <a:solidFill>
                  <a:schemeClr val="accent1">
                    <a:lumMod val="50000"/>
                  </a:schemeClr>
                </a:solidFill>
                <a:latin typeface="+mn-lt"/>
              </a:rPr>
              <a:t>ỆT NAM</a:t>
            </a:r>
          </a:p>
        </p:txBody>
      </p:sp>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995485"/>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r>
                  <a:rPr lang="en" sz="2400" b="1" dirty="0">
                    <a:latin typeface="Arial" panose="020B0604020202020204" pitchFamily="34" charset="0"/>
                    <a:ea typeface="Fira Sans Extra Condensed"/>
                    <a:cs typeface="Arial" panose="020B0604020202020204" pitchFamily="34" charset="0"/>
                    <a:sym typeface="Fira Sans Extra Condensed"/>
                  </a:rPr>
                  <a:t>Năng lượng sơ cấp</a:t>
                </a:r>
                <a:endParaRPr sz="24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vi-VN" sz="1800" dirty="0"/>
                  <a:t>Năm 2020, TPES của Việt Nam ước đạt 95.762 KTOE, chỉ tăng 1,5% so với năm trước.</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570216"/>
            <a:ext cx="5707371" cy="1711382"/>
            <a:chOff x="616063" y="2189586"/>
            <a:chExt cx="4280529" cy="1283536"/>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0" y="2189586"/>
              <a:ext cx="3552112" cy="1283536"/>
              <a:chOff x="2015875" y="1815752"/>
              <a:chExt cx="3552112" cy="1283536"/>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r>
                  <a:rPr lang="vi-VN" sz="2400" b="1" dirty="0">
                    <a:latin typeface="Arial" panose="020B0604020202020204" pitchFamily="34" charset="0"/>
                    <a:ea typeface="Fira Sans Extra Condensed"/>
                    <a:cs typeface="Arial" panose="020B0604020202020204" pitchFamily="34" charset="0"/>
                    <a:sym typeface="Fira Sans Extra Condensed"/>
                  </a:rPr>
                  <a:t>Sử dụng năng lượng sơ cấp</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5" y="2258243"/>
                <a:ext cx="3552112" cy="841045"/>
              </a:xfrm>
              <a:prstGeom prst="rect">
                <a:avLst/>
              </a:prstGeom>
              <a:noFill/>
              <a:ln>
                <a:noFill/>
              </a:ln>
            </p:spPr>
            <p:txBody>
              <a:bodyPr spcFirstLastPara="1" wrap="square" lIns="121900" tIns="121900" rIns="121900" bIns="121900" anchor="ctr" anchorCtr="0">
                <a:noAutofit/>
              </a:bodyPr>
              <a:lstStyle/>
              <a:p>
                <a:pPr algn="just"/>
                <a:r>
                  <a:rPr lang="vi-VN" sz="1800" dirty="0">
                    <a:latin typeface="Arial" panose="020B0604020202020204" pitchFamily="34" charset="0"/>
                    <a:ea typeface="Roboto"/>
                    <a:cs typeface="Arial" panose="020B0604020202020204" pitchFamily="34" charset="0"/>
                    <a:sym typeface="Roboto"/>
                  </a:rPr>
                  <a:t>﻿Sản lượng xuất khẩu của năm 2019 chỉ còn 8.834 KTOE, giảm 2,4 lần so với năm 2010</a:t>
                </a:r>
              </a:p>
              <a:p>
                <a:pPr algn="just"/>
                <a:r>
                  <a:rPr lang="vi-VN" sz="1800" dirty="0">
                    <a:latin typeface="Arial" panose="020B0604020202020204" pitchFamily="34" charset="0"/>
                    <a:ea typeface="Roboto"/>
                    <a:cs typeface="Arial" panose="020B0604020202020204" pitchFamily="34" charset="0"/>
                    <a:sym typeface="Roboto"/>
                  </a:rPr>
                  <a:t>﻿Năm 2019, năng lượng nhập khẩu là 44.342 KTOE, tăng 39,6% so với năm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891251" y="1693621"/>
            <a:ext cx="4404654" cy="2481375"/>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1505236" y="6615459"/>
            <a:ext cx="4052500" cy="369332"/>
          </a:xfrm>
          <a:prstGeom prst="rect">
            <a:avLst/>
          </a:prstGeom>
          <a:noFill/>
        </p:spPr>
        <p:txBody>
          <a:bodyPr wrap="square">
            <a:spAutoFit/>
          </a:bodyPr>
          <a:lstStyle/>
          <a:p>
            <a:r>
              <a:rPr lang="vi-VN" sz="1800" i="1" dirty="0"/>
              <a:t>Thống kê năng lượng Việt Nam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1082058" y="4354620"/>
            <a:ext cx="4736150" cy="2189995"/>
          </a:xfrm>
          <a:prstGeom prst="rect">
            <a:avLst/>
          </a:prstGeom>
        </p:spPr>
      </p:pic>
    </p:spTree>
    <p:extLst>
      <p:ext uri="{BB962C8B-B14F-4D97-AF65-F5344CB8AC3E}">
        <p14:creationId xmlns:p14="http://schemas.microsoft.com/office/powerpoint/2010/main" val="1620478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786249"/>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vi-VN" sz="1800" b="1" dirty="0">
                    <a:latin typeface="Arial" panose="020B0604020202020204" pitchFamily="34" charset="0"/>
                    <a:ea typeface="Fira Sans Extra Condensed"/>
                    <a:cs typeface="Arial" panose="020B0604020202020204" pitchFamily="34" charset="0"/>
                    <a:sym typeface="Fira Sans Extra Condensed"/>
                  </a:rPr>
                  <a:t>Cường độ năng l</a:t>
                </a:r>
                <a:r>
                  <a:rPr lang="en-US" sz="1800" b="1" dirty="0" err="1">
                    <a:latin typeface="Arial" panose="020B0604020202020204" pitchFamily="34" charset="0"/>
                    <a:ea typeface="Fira Sans Extra Condensed"/>
                    <a:cs typeface="Arial" panose="020B0604020202020204" pitchFamily="34" charset="0"/>
                    <a:sym typeface="Fira Sans Extra Condensed"/>
                  </a:rPr>
                  <a:t>ượ</a:t>
                </a:r>
                <a:r>
                  <a:rPr lang="vi-VN" sz="1800" b="1" dirty="0">
                    <a:latin typeface="Arial" panose="020B0604020202020204" pitchFamily="34" charset="0"/>
                    <a:ea typeface="Fira Sans Extra Condensed"/>
                    <a:cs typeface="Arial" panose="020B0604020202020204" pitchFamily="34" charset="0"/>
                    <a:sym typeface="Fira Sans Extra Condensed"/>
                  </a:rPr>
                  <a:t>ng </a:t>
                </a:r>
                <a:r>
                  <a:rPr lang="en-US" sz="1800" b="1" dirty="0">
                    <a:latin typeface="Arial" panose="020B0604020202020204" pitchFamily="34" charset="0"/>
                    <a:ea typeface="Fira Sans Extra Condensed"/>
                    <a:cs typeface="Arial" panose="020B0604020202020204" pitchFamily="34" charset="0"/>
                    <a:sym typeface="Fira Sans Extra Condensed"/>
                  </a:rPr>
                  <a:t>theo </a:t>
                </a:r>
                <a:r>
                  <a:rPr lang="vi-VN" sz="1800" b="1" dirty="0">
                    <a:latin typeface="Arial" panose="020B0604020202020204" pitchFamily="34" charset="0"/>
                    <a:ea typeface="Fira Sans Extra Condensed"/>
                    <a:cs typeface="Arial" panose="020B0604020202020204" pitchFamily="34" charset="0"/>
                    <a:sym typeface="Fira Sans Extra Condensed"/>
                  </a:rPr>
                  <a:t>từng nước</a:t>
                </a: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pPr algn="just">
                  <a:spcAft>
                    <a:spcPts val="800"/>
                  </a:spcAft>
                </a:pPr>
                <a:r>
                  <a:rPr lang="vi-VN" sz="1800" dirty="0">
                    <a:sym typeface="Roboto"/>
                  </a:rPr>
                  <a:t>﻿Xét trên quy mô dân số, chỉ số TPES trên đầu người của Việt Nam ở năm 2018 còn tương đối thấp, chỉ 848 kgOE/người, thậm chí còn thập hơn trung bình của toàn khối ASEAN là 1.041 kgOE/người. Tuy nhiên, cường độ TPES trên GDP lại khá cao. Điều này cho thấy hiệu quả sử dụng năng lượng của Việt Nam cần phải cải thiện</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739354"/>
            <a:ext cx="5843638" cy="1121392"/>
            <a:chOff x="616063" y="2364491"/>
            <a:chExt cx="4382728"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654312" cy="841044"/>
            </a:xfrm>
            <a:prstGeom prst="rect">
              <a:avLst/>
            </a:prstGeom>
            <a:noFill/>
            <a:ln>
              <a:noFill/>
            </a:ln>
          </p:spPr>
          <p:txBody>
            <a:bodyPr spcFirstLastPara="1" wrap="square" lIns="121900" tIns="121900" rIns="121900" bIns="121900" anchor="ctr" anchorCtr="0">
              <a:noAutofit/>
            </a:bodyPr>
            <a:lstStyle/>
            <a:p>
              <a:pPr>
                <a:spcBef>
                  <a:spcPts val="300"/>
                </a:spcBef>
              </a:pPr>
              <a:r>
                <a:rPr lang="vi-VN" sz="1800" dirty="0"/>
                <a:t>Lượng năng lượng cần thiết để sản xuất một đơn vị sản lượng kinh tế. Con số thấp hơn có nghĩa là các nền kinh tế tạo ra giá trị kinh tế theo cách ít sử dụng năng lượng hơn.</a:t>
              </a:r>
              <a:endParaRPr lang="en-US" sz="1800" dirty="0"/>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sp>
        <p:nvSpPr>
          <p:cNvPr id="5" name="Title 2">
            <a:extLst>
              <a:ext uri="{FF2B5EF4-FFF2-40B4-BE49-F238E27FC236}">
                <a16:creationId xmlns:a16="http://schemas.microsoft.com/office/drawing/2014/main" id="{F9FA7664-EF11-D672-A0F3-C953DEA6435E}"/>
              </a:ext>
            </a:extLst>
          </p:cNvPr>
          <p:cNvSpPr>
            <a:spLocks noGrp="1"/>
          </p:cNvSpPr>
          <p:nvPr>
            <p:ph type="title" idx="4294967295"/>
          </p:nvPr>
        </p:nvSpPr>
        <p:spPr>
          <a:xfrm>
            <a:off x="609600" y="840180"/>
            <a:ext cx="10972800" cy="590491"/>
          </a:xfrm>
        </p:spPr>
        <p:txBody>
          <a:bodyPr>
            <a:noAutofit/>
          </a:bodyPr>
          <a:lstStyle/>
          <a:p>
            <a:pPr algn="ctr"/>
            <a:r>
              <a:rPr lang="en-US" dirty="0">
                <a:solidFill>
                  <a:schemeClr val="accent1">
                    <a:lumMod val="50000"/>
                  </a:schemeClr>
                </a:solidFill>
                <a:latin typeface="+mn-lt"/>
              </a:rPr>
              <a:t>THỰC</a:t>
            </a:r>
            <a:r>
              <a:rPr lang="vi-VN" dirty="0">
                <a:solidFill>
                  <a:schemeClr val="accent1">
                    <a:lumMod val="50000"/>
                  </a:schemeClr>
                </a:solidFill>
                <a:latin typeface="+mn-lt"/>
              </a:rPr>
              <a:t> TRẠNG SỬ DỤNG NĂNG LƯỢNG TẠI V</a:t>
            </a:r>
            <a:r>
              <a:rPr lang="en-US" dirty="0">
                <a:solidFill>
                  <a:schemeClr val="accent1">
                    <a:lumMod val="50000"/>
                  </a:schemeClr>
                </a:solidFill>
                <a:latin typeface="+mn-lt"/>
              </a:rPr>
              <a:t>I</a:t>
            </a:r>
            <a:r>
              <a:rPr lang="vi-VN" dirty="0">
                <a:solidFill>
                  <a:schemeClr val="accent1">
                    <a:lumMod val="50000"/>
                  </a:schemeClr>
                </a:solidFill>
                <a:latin typeface="+mn-lt"/>
              </a:rPr>
              <a:t>ỆT NAM</a:t>
            </a:r>
          </a:p>
        </p:txBody>
      </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554063"/>
            <a:ext cx="5263746" cy="2435321"/>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355018" y="4260117"/>
            <a:ext cx="4577091" cy="2653161"/>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5254201"/>
            <a:ext cx="4438066" cy="400110"/>
          </a:xfrm>
          <a:prstGeom prst="rect">
            <a:avLst/>
          </a:prstGeom>
          <a:noFill/>
        </p:spPr>
        <p:txBody>
          <a:bodyPr wrap="square">
            <a:spAutoFit/>
          </a:bodyPr>
          <a:lstStyle/>
          <a:p>
            <a:r>
              <a:rPr lang="vi-VN" sz="2000" b="1" dirty="0"/>
              <a:t>Cường độ năng lượng, 2000- 2020</a:t>
            </a:r>
            <a:endParaRPr lang="en-US" sz="2000" b="1" dirty="0"/>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4033475"/>
            <a:ext cx="3203407" cy="276999"/>
          </a:xfrm>
          <a:prstGeom prst="rect">
            <a:avLst/>
          </a:prstGeom>
          <a:noFill/>
        </p:spPr>
        <p:txBody>
          <a:bodyPr wrap="square">
            <a:spAutoFit/>
          </a:bodyPr>
          <a:lstStyle/>
          <a:p>
            <a:r>
              <a:rPr lang="vi-VN" sz="1200" i="1"/>
              <a:t>Thống kê năng lượng Việt Nam 2020</a:t>
            </a:r>
            <a:endParaRPr lang="en-VN" sz="1200" i="1" dirty="0"/>
          </a:p>
        </p:txBody>
      </p:sp>
    </p:spTree>
    <p:extLst>
      <p:ext uri="{BB962C8B-B14F-4D97-AF65-F5344CB8AC3E}">
        <p14:creationId xmlns:p14="http://schemas.microsoft.com/office/powerpoint/2010/main" val="4283971033"/>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16654</TotalTime>
  <Words>3385</Words>
  <Application>Microsoft Office PowerPoint</Application>
  <PresentationFormat>Widescreen</PresentationFormat>
  <Paragraphs>320</Paragraphs>
  <Slides>35</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Wingdings</vt:lpstr>
      <vt:lpstr>Arial</vt:lpstr>
      <vt:lpstr>Calibri</vt:lpstr>
      <vt:lpstr>Roboto</vt:lpstr>
      <vt:lpstr>Fira Sans Extra Condensed</vt:lpstr>
      <vt:lpstr>Energy Saving Infographics by Slidesgo</vt:lpstr>
      <vt:lpstr>PowerPoint Presentation</vt:lpstr>
      <vt:lpstr>I. Thực trạng sử dụng năng lượng trong công nghiệp tại Việt Nam II. Thực trạng và tiềm năng tiết kiệm năng lượng (TKNL) trong ngành công nghiệp đồ uống tại Việt Nam  </vt:lpstr>
      <vt:lpstr>I. Thực trạng sử dụng năng lượng trong công nghiệp tại Việt Nam  </vt:lpstr>
      <vt:lpstr>I. Chia lớp thành 4 nhóm:  Thời gian thảo luận: 15 phút - Theo bạn ngành nào sử dụng nhiều năng lượng nhất tại Việt Nam? - Xác định người được chỉ định người quản lý năng lượng trong ngành đồ uống? - Công ty của bạn chủ yếu sử dụng nguồn năng lượng nào? - Tiềm năng của tiết kiệm năng lượng trong công ty của bạn là gì?</vt:lpstr>
      <vt:lpstr>Đặc điểm tiêu thụ NL trong công nghiệp ở VN</vt:lpstr>
      <vt:lpstr>Cơ sở sử dụng năng lượng trọng điểm</vt:lpstr>
      <vt:lpstr>Mục tiêu TKNL cho các ngành công nghiệp Việt Nam đến năm 2030</vt:lpstr>
      <vt:lpstr>THỰC TRẠNG SỬ DỤNG NĂNG LƯỢNG TẠI VIỆT NAM</vt:lpstr>
      <vt:lpstr>THỰC TRẠNG SỬ DỤNG NĂNG LƯỢNG TẠI VIỆT NAM</vt:lpstr>
      <vt:lpstr>PowerPoint Presentation</vt:lpstr>
      <vt:lpstr>"Số lượng cơ sở sử dụng năng lượng trọng điểm và mức tiêu thụ năng lượng tương ứng trong giai đoạn 2017–2021 (Nguồn: Tổng hợp từ danh sách các cơ sở sử dụng năng lượng trọng điểm)".</vt:lpstr>
      <vt:lpstr>PowerPoint Presentation</vt:lpstr>
      <vt:lpstr>"Số lượng cơ sở sử dụng năng lượng trọng điểm và mức tiêu thụ năng lượng tương ứng trong giai đoạn 2017–2021 (Nguồn: Tổng hợp từ danh sách các cơ sở sử dụng năng lượng trọng điểm)".</vt:lpstr>
      <vt:lpstr>Bảng so sánh giá điện của Việt Nam với một số quốc gia trên thế giới (nguồn EVN)</vt:lpstr>
      <vt:lpstr>Tiêu thụ năng lượng cụ thể và tiềm năng tiết kiệm năng lượng</vt:lpstr>
      <vt:lpstr>Thực trạng sử dụng năng lượng trong công nghiệp</vt:lpstr>
      <vt:lpstr>Nguyên nhân tiêu thụ năng lượng cao</vt:lpstr>
      <vt:lpstr>Những thách thức trong quản lý và SDNL</vt:lpstr>
      <vt:lpstr>Xu hướng phát triển bền vững trong công nghiệp</vt:lpstr>
      <vt:lpstr>PowerPoint Presentation</vt:lpstr>
      <vt:lpstr>PowerPoint Presentation</vt:lpstr>
      <vt:lpstr>Định mức tiêu hao năng lượng cho ngành bia</vt:lpstr>
      <vt:lpstr>Định mức tiêu hao năng lượng cho đồ uống không cồn</vt:lpstr>
      <vt:lpstr>Giải pháp tiết kiệm năng lượng trong ngành Đồ uống</vt:lpstr>
      <vt:lpstr>Giải pháp tiết kiệm năng lượng trong ngành Đồ uống</vt:lpstr>
      <vt:lpstr>Giải pháp tiết kiệm năng lượng trong ngành Đồ uống</vt:lpstr>
      <vt:lpstr>Giải pháp tiết kiệm năng lượng trong ngành Đồ uống</vt:lpstr>
      <vt:lpstr>Giải pháp tiết kiệm năng lượng trong ngành Đồ uống</vt:lpstr>
      <vt:lpstr>Giải pháp tiết kiệm năng lượng trong ngành Đồ uống</vt:lpstr>
      <vt:lpstr>Giải pháp tiết kiệm năng lượng trong ngành Đồ uống</vt:lpstr>
      <vt:lpstr>Giải pháp tiết kiệm năng lượng trong ngành Đồ uống</vt:lpstr>
      <vt:lpstr>Ví dụ về giải pháp tiết kiệm năng lượng ngành đồ uống trên thế giới</vt:lpstr>
      <vt:lpstr>Ví dụ về giải pháp tiết kiệm năng lượng ngành đồ uống trên thế giới</vt:lpstr>
      <vt:lpstr>Câu hỏi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TKNL DÀNH CHO LÃNH ĐẠO DOANH NGHIỆP</dc:title>
  <dc:creator>Admin</dc:creator>
  <cp:lastModifiedBy>Hiếu Phạm</cp:lastModifiedBy>
  <cp:revision>130</cp:revision>
  <dcterms:modified xsi:type="dcterms:W3CDTF">2025-10-06T08:00:56Z</dcterms:modified>
</cp:coreProperties>
</file>